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342" r:id="rId1"/>
  </p:sldMasterIdLst>
  <p:notesMasterIdLst>
    <p:notesMasterId r:id="rId20"/>
  </p:notesMasterIdLst>
  <p:sldIdLst>
    <p:sldId id="276" r:id="rId2"/>
    <p:sldId id="284" r:id="rId3"/>
    <p:sldId id="286" r:id="rId4"/>
    <p:sldId id="257" r:id="rId5"/>
    <p:sldId id="261" r:id="rId6"/>
    <p:sldId id="262" r:id="rId7"/>
    <p:sldId id="263" r:id="rId8"/>
    <p:sldId id="269" r:id="rId9"/>
    <p:sldId id="270" r:id="rId10"/>
    <p:sldId id="277" r:id="rId11"/>
    <p:sldId id="272" r:id="rId12"/>
    <p:sldId id="287" r:id="rId13"/>
    <p:sldId id="290" r:id="rId14"/>
    <p:sldId id="292" r:id="rId15"/>
    <p:sldId id="291" r:id="rId16"/>
    <p:sldId id="296" r:id="rId17"/>
    <p:sldId id="293" r:id="rId18"/>
    <p:sldId id="279" r:id="rId19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58">
          <p15:clr>
            <a:srgbClr val="A4A3A4"/>
          </p15:clr>
        </p15:guide>
        <p15:guide id="2" pos="2861">
          <p15:clr>
            <a:srgbClr val="A4A3A4"/>
          </p15:clr>
        </p15:guide>
        <p15:guide id="3" orient="horz" pos="1811">
          <p15:clr>
            <a:srgbClr val="A4A3A4"/>
          </p15:clr>
        </p15:guide>
        <p15:guide id="4" pos="28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8D230F3-CF80-4859-8CE7-A43EE81993B5}" styleName="Světlý styl 1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Střední styl 4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A488322-F2BA-4B5B-9748-0D474271808F}" styleName="Střední styl 3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Střední styl 3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Střední styl 3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Střední styl 3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Střední styl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177" autoAdjust="0"/>
    <p:restoredTop sz="81258" autoAdjust="0"/>
  </p:normalViewPr>
  <p:slideViewPr>
    <p:cSldViewPr snapToGrid="0" snapToObjects="1" showGuides="1">
      <p:cViewPr varScale="1">
        <p:scale>
          <a:sx n="35" d="100"/>
          <a:sy n="35" d="100"/>
        </p:scale>
        <p:origin x="32" y="564"/>
      </p:cViewPr>
      <p:guideLst>
        <p:guide orient="horz" pos="1358"/>
        <p:guide pos="2861"/>
        <p:guide orient="horz" pos="1811"/>
        <p:guide pos="288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1" d="100"/>
        <a:sy n="171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9A54C5-F07C-EA44-9EE5-5C975C01B26A}" type="datetimeFigureOut">
              <a:rPr lang="en-US" smtClean="0"/>
              <a:t>9/13/2022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A1EB1-8B5F-3C49-9259-C1AB6F1026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4397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Průměrný důchod: 18tis. Kč (cílová hodnota 2022)</a:t>
            </a:r>
          </a:p>
          <a:p>
            <a:r>
              <a:rPr lang="cs-CZ" dirty="0"/>
              <a:t>Příspěvek na péči: 880,-, 4.400,-, 12.800,-, 19.200,- /měsíc</a:t>
            </a:r>
          </a:p>
          <a:p>
            <a:r>
              <a:rPr lang="cs-CZ" dirty="0"/>
              <a:t>Maximální úhrada za hod. služby (vyhl. 505/2006 Sb.) = 135,-Kč</a:t>
            </a:r>
          </a:p>
          <a:p>
            <a:r>
              <a:rPr lang="cs-CZ" dirty="0"/>
              <a:t>Povinná</a:t>
            </a:r>
            <a:r>
              <a:rPr lang="cs-CZ" baseline="0" dirty="0"/>
              <a:t> součást služby denní stacionář: strava – cenové stropy</a:t>
            </a:r>
            <a:endParaRPr lang="cs-CZ" dirty="0"/>
          </a:p>
          <a:p>
            <a:endParaRPr lang="cs-CZ" dirty="0"/>
          </a:p>
          <a:p>
            <a:r>
              <a:rPr lang="cs-CZ" dirty="0"/>
              <a:t>Dotace Státní Rozpočet: každoroční žádost kraje, směrná čísla (§101a zák. o soc. službách)</a:t>
            </a:r>
          </a:p>
          <a:p>
            <a:r>
              <a:rPr lang="cs-CZ" dirty="0"/>
              <a:t>Síť: poskytovatelé sociálních služeb zařazení na základě rozhodnutí kraje</a:t>
            </a:r>
          </a:p>
          <a:p>
            <a:r>
              <a:rPr lang="cs-CZ" dirty="0"/>
              <a:t>Dotace (poskytovatelům): každoroční žádost, poskytováno na základě „vyrovnávací platby“ (hospodářská soutěž, veřejná podpora, Altmark), dotace přerozdělená MPSV, vlastní zdroje kraje</a:t>
            </a:r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5A1EB1-8B5F-3C49-9259-C1AB6F1026DA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6442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Reforma pruh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343" y="1804819"/>
            <a:ext cx="9144000" cy="17698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7143" y="2263393"/>
            <a:ext cx="7772400" cy="964955"/>
          </a:xfrm>
          <a:solidFill>
            <a:schemeClr val="bg1">
              <a:alpha val="90000"/>
            </a:schemeClr>
          </a:solidFill>
          <a:effectLst>
            <a:softEdge rad="63500"/>
          </a:effectLst>
        </p:spPr>
        <p:txBody>
          <a:bodyPr anchor="ctr"/>
          <a:lstStyle/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29023"/>
            <a:ext cx="6400800" cy="1309776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subtitle</a:t>
            </a:r>
            <a:r>
              <a:rPr lang="cs-CZ" dirty="0"/>
              <a:t>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9/13/2022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A99F-1C57-1B46-9DDF-3337FC69803B}" type="slidenum">
              <a:rPr lang="cs-CZ" smtClean="0"/>
              <a:t>‹#›</a:t>
            </a:fld>
            <a:endParaRPr lang="cs-CZ"/>
          </a:p>
        </p:txBody>
      </p:sp>
      <p:pic>
        <p:nvPicPr>
          <p:cNvPr id="12" name="Obrázek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9867" y="5996352"/>
            <a:ext cx="3226987" cy="720000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53" y="107189"/>
            <a:ext cx="3473543" cy="720000"/>
          </a:xfrm>
          <a:prstGeom prst="rect">
            <a:avLst/>
          </a:prstGeom>
        </p:spPr>
      </p:pic>
      <p:pic>
        <p:nvPicPr>
          <p:cNvPr id="18" name="Obrázek 17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7248" y="107189"/>
            <a:ext cx="3826767" cy="79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52128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9/13/2022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5497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21" y="4171949"/>
            <a:ext cx="5457919" cy="1085851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5" y="389968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02BBAB62-9CFD-E74C-83C3-F7781FF3E5B1}" type="datetimeFigureOut">
              <a:rPr lang="en-US" smtClean="0"/>
              <a:t>9/13/2022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2"/>
            <a:ext cx="4734112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2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6417808" cy="826997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9/13/2022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Picture 3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48833"/>
            <a:ext cx="9144000" cy="59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Obrázek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3903" y="73905"/>
            <a:ext cx="1936194" cy="432000"/>
          </a:xfrm>
          <a:prstGeom prst="rect">
            <a:avLst/>
          </a:prstGeom>
        </p:spPr>
      </p:pic>
      <p:pic>
        <p:nvPicPr>
          <p:cNvPr id="14" name="Obrázek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55" y="96416"/>
            <a:ext cx="2084127" cy="432000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3936" y="96416"/>
            <a:ext cx="2261271" cy="46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35680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719361"/>
            <a:ext cx="7772400" cy="1362075"/>
          </a:xfrm>
        </p:spPr>
        <p:txBody>
          <a:bodyPr anchor="t">
            <a:noAutofit/>
          </a:bodyPr>
          <a:lstStyle>
            <a:lvl1pPr algn="l">
              <a:defRPr sz="3600" b="1" cap="all"/>
            </a:lvl1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9/13/2022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A99F-1C57-1B46-9DDF-3337FC69803B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7765" y="6272220"/>
            <a:ext cx="1936194" cy="4320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330" y="6294731"/>
            <a:ext cx="2084127" cy="432000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7806" y="6294731"/>
            <a:ext cx="2261271" cy="468000"/>
          </a:xfrm>
          <a:prstGeom prst="rect">
            <a:avLst/>
          </a:prstGeom>
          <a:noFill/>
        </p:spPr>
      </p:pic>
      <p:pic>
        <p:nvPicPr>
          <p:cNvPr id="11" name="Picture 6" descr="Reforma pruh.png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754064"/>
            <a:ext cx="9144000" cy="1769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565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9/13/2022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Picture 3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48833"/>
            <a:ext cx="9144000" cy="59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3903" y="73905"/>
            <a:ext cx="1936194" cy="432000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55" y="96416"/>
            <a:ext cx="2084127" cy="432000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3936" y="96416"/>
            <a:ext cx="2261271" cy="46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14425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9/13/2022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7621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9/13/2022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5335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7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9/13/2022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6330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61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9/13/2022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7351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9/13/2022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284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64178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text </a:t>
            </a:r>
            <a:r>
              <a:rPr lang="cs-CZ" dirty="0" err="1"/>
              <a:t>styles</a:t>
            </a:r>
            <a:endParaRPr lang="cs-CZ" dirty="0"/>
          </a:p>
          <a:p>
            <a:pPr lvl="1"/>
            <a:r>
              <a:rPr lang="cs-CZ" dirty="0"/>
              <a:t>Second </a:t>
            </a:r>
            <a:r>
              <a:rPr lang="cs-CZ" dirty="0" err="1"/>
              <a:t>level</a:t>
            </a:r>
            <a:endParaRPr lang="cs-CZ" dirty="0"/>
          </a:p>
          <a:p>
            <a:pPr lvl="2"/>
            <a:r>
              <a:rPr lang="cs-CZ" dirty="0" err="1"/>
              <a:t>Third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3"/>
            <a:r>
              <a:rPr lang="cs-CZ" dirty="0" err="1"/>
              <a:t>Fourth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4"/>
            <a:r>
              <a:rPr lang="cs-CZ" dirty="0" err="1"/>
              <a:t>Fifth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BAB62-9CFD-E74C-83C3-F7781FF3E5B1}" type="datetimeFigureOut">
              <a:rPr lang="en-US" smtClean="0"/>
              <a:t>9/13/2022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0273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3" r:id="rId1"/>
    <p:sldLayoutId id="2147484344" r:id="rId2"/>
    <p:sldLayoutId id="2147484345" r:id="rId3"/>
    <p:sldLayoutId id="2147484346" r:id="rId4"/>
    <p:sldLayoutId id="2147484348" r:id="rId5"/>
    <p:sldLayoutId id="2147484349" r:id="rId6"/>
    <p:sldLayoutId id="2147484350" r:id="rId7"/>
    <p:sldLayoutId id="2147484351" r:id="rId8"/>
    <p:sldLayoutId id="2147484352" r:id="rId9"/>
    <p:sldLayoutId id="2147484353" r:id="rId10"/>
    <p:sldLayoutId id="2147484302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7143" y="2183642"/>
            <a:ext cx="7772400" cy="1044705"/>
          </a:xfrm>
        </p:spPr>
        <p:txBody>
          <a:bodyPr>
            <a:normAutofit fontScale="90000"/>
          </a:bodyPr>
          <a:lstStyle/>
          <a:p>
            <a:br>
              <a:rPr lang="cs-CZ" sz="2700" dirty="0"/>
            </a:br>
            <a:r>
              <a:rPr lang="cs-CZ" sz="2700" dirty="0"/>
              <a:t>Podpora zavedení nových služeb v oblasti péče o </a:t>
            </a:r>
            <a:r>
              <a:rPr lang="cs-CZ" sz="2700" dirty="0" err="1"/>
              <a:t>gerontopsychiatrické</a:t>
            </a:r>
            <a:r>
              <a:rPr lang="cs-CZ" sz="2700" dirty="0"/>
              <a:t> pacienty</a:t>
            </a:r>
            <a:br>
              <a:rPr lang="cs-CZ" dirty="0"/>
            </a:br>
            <a:endParaRPr lang="cs-CZ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21122"/>
            <a:ext cx="6400800" cy="2511189"/>
          </a:xfrm>
        </p:spPr>
        <p:txBody>
          <a:bodyPr>
            <a:noAutofit/>
          </a:bodyPr>
          <a:lstStyle/>
          <a:p>
            <a:r>
              <a:rPr lang="cs-CZ" b="1" dirty="0">
                <a:solidFill>
                  <a:schemeClr val="tx1"/>
                </a:solidFill>
              </a:rPr>
              <a:t>Centrum duševního zdraví pro seniory</a:t>
            </a:r>
          </a:p>
          <a:p>
            <a:endParaRPr lang="cs-CZ" sz="1800" dirty="0">
              <a:solidFill>
                <a:schemeClr val="tx1"/>
              </a:solidFill>
            </a:endParaRPr>
          </a:p>
          <a:p>
            <a:r>
              <a:rPr lang="cs-CZ" sz="1800" dirty="0">
                <a:solidFill>
                  <a:schemeClr val="tx1"/>
                </a:solidFill>
              </a:rPr>
              <a:t>MUDr. Klára Knápková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371600" y="1009933"/>
            <a:ext cx="6400800" cy="7357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 b="1" dirty="0">
                <a:solidFill>
                  <a:schemeClr val="tx1"/>
                </a:solidFill>
              </a:rPr>
              <a:t>Podpora nových služeb v péči o duševně nemocné </a:t>
            </a:r>
          </a:p>
          <a:p>
            <a:r>
              <a:rPr lang="cs-CZ" sz="1600" b="1" dirty="0" err="1">
                <a:solidFill>
                  <a:schemeClr val="tx1"/>
                </a:solidFill>
              </a:rPr>
              <a:t>reg</a:t>
            </a:r>
            <a:r>
              <a:rPr lang="cs-CZ" sz="1600" b="1" dirty="0">
                <a:solidFill>
                  <a:schemeClr val="tx1"/>
                </a:solidFill>
              </a:rPr>
              <a:t>. č. projektu:  CZ.03.2.63/0.0/0.0/15_039/0008217</a:t>
            </a:r>
          </a:p>
          <a:p>
            <a:endParaRPr lang="cs-CZ" sz="1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68709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933450"/>
            <a:ext cx="6417808" cy="1076325"/>
          </a:xfrm>
        </p:spPr>
        <p:txBody>
          <a:bodyPr>
            <a:normAutofit/>
          </a:bodyPr>
          <a:lstStyle/>
          <a:p>
            <a:pPr marL="0" indent="0"/>
            <a:r>
              <a:rPr lang="cs-CZ" sz="2800" dirty="0"/>
              <a:t>                             </a:t>
            </a:r>
            <a:r>
              <a:rPr lang="cs-CZ" sz="2800" dirty="0" err="1"/>
              <a:t>Regionalita</a:t>
            </a:r>
            <a:r>
              <a:rPr lang="cs-CZ" sz="2800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/>
          </a:p>
          <a:p>
            <a:r>
              <a:rPr lang="cs-CZ" dirty="0"/>
              <a:t>S ohledem na dané personální zajištění je k zajištění služeb CDZ pro seniory doporučovaný přirozeně dostupný region s 50-70 tisíci obyvateli. </a:t>
            </a:r>
          </a:p>
          <a:p>
            <a:endParaRPr lang="cs-CZ" dirty="0"/>
          </a:p>
          <a:p>
            <a:r>
              <a:rPr lang="cs-CZ" dirty="0"/>
              <a:t>Pro 1 úvazek case manažera cca. 10-12 případů, denní stacionář okamžitá kapacita 8-10 klientů.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3385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724382"/>
              </p:ext>
            </p:extLst>
          </p:nvPr>
        </p:nvGraphicFramePr>
        <p:xfrm>
          <a:off x="300445" y="2114550"/>
          <a:ext cx="8543109" cy="4167067"/>
        </p:xfrm>
        <a:graphic>
          <a:graphicData uri="http://schemas.openxmlformats.org/drawingml/2006/table">
            <a:tbl>
              <a:tblPr/>
              <a:tblGrid>
                <a:gridCol w="892786">
                  <a:extLst>
                    <a:ext uri="{9D8B030D-6E8A-4147-A177-3AD203B41FA5}">
                      <a16:colId xmlns:a16="http://schemas.microsoft.com/office/drawing/2014/main" val="67825947"/>
                    </a:ext>
                  </a:extLst>
                </a:gridCol>
                <a:gridCol w="3214029">
                  <a:extLst>
                    <a:ext uri="{9D8B030D-6E8A-4147-A177-3AD203B41FA5}">
                      <a16:colId xmlns:a16="http://schemas.microsoft.com/office/drawing/2014/main" val="1253828059"/>
                    </a:ext>
                  </a:extLst>
                </a:gridCol>
                <a:gridCol w="1339179">
                  <a:extLst>
                    <a:ext uri="{9D8B030D-6E8A-4147-A177-3AD203B41FA5}">
                      <a16:colId xmlns:a16="http://schemas.microsoft.com/office/drawing/2014/main" val="3675852137"/>
                    </a:ext>
                  </a:extLst>
                </a:gridCol>
                <a:gridCol w="1396571">
                  <a:extLst>
                    <a:ext uri="{9D8B030D-6E8A-4147-A177-3AD203B41FA5}">
                      <a16:colId xmlns:a16="http://schemas.microsoft.com/office/drawing/2014/main" val="3033589352"/>
                    </a:ext>
                  </a:extLst>
                </a:gridCol>
                <a:gridCol w="1700544">
                  <a:extLst>
                    <a:ext uri="{9D8B030D-6E8A-4147-A177-3AD203B41FA5}">
                      <a16:colId xmlns:a16="http://schemas.microsoft.com/office/drawing/2014/main" val="3863025750"/>
                    </a:ext>
                  </a:extLst>
                </a:gridCol>
              </a:tblGrid>
              <a:tr h="211282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cs-CZ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POZICE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ÚVAZEK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POZNÁMKA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7564943"/>
                  </a:ext>
                </a:extLst>
              </a:tr>
              <a:tr h="305443">
                <a:tc gridSpan="2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bez stacionáře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 stacionářem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306125"/>
                  </a:ext>
                </a:extLst>
              </a:tr>
              <a:tr h="305443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cs-CZ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Lékař se specializovanou způsobilostí (L3)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1706666"/>
                  </a:ext>
                </a:extLst>
              </a:tr>
              <a:tr h="25453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 toho: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Gerontopsychiatr / psychiatr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3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0,2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8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minimální úvazek 0,2 při doplnění úvazku geriatra 0,8</a:t>
                      </a:r>
                    </a:p>
                    <a:p>
                      <a:pPr algn="l" fontAlgn="ctr"/>
                      <a:endParaRPr lang="cs-CZ" sz="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6782054"/>
                  </a:ext>
                </a:extLst>
              </a:tr>
              <a:tr h="25453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Geriatr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3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3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8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minimální úvazek 0,2 při doplnění úvazku psychiatra/</a:t>
                      </a:r>
                      <a:r>
                        <a:rPr lang="cs-CZ" sz="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gerontopsych</a:t>
                      </a:r>
                      <a:r>
                        <a:rPr lang="cs-CZ" sz="8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0,8</a:t>
                      </a:r>
                    </a:p>
                    <a:p>
                      <a:pPr algn="l" fontAlgn="ctr"/>
                      <a:endParaRPr lang="cs-CZ" sz="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4134973"/>
                  </a:ext>
                </a:extLst>
              </a:tr>
              <a:tr h="34465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cs-CZ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Psycholog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2758627"/>
                  </a:ext>
                </a:extLst>
              </a:tr>
              <a:tr h="25453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 toho: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Klinický psycholog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minimální úvazek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9995636"/>
                  </a:ext>
                </a:extLst>
              </a:tr>
              <a:tr h="436348"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Psycholog ve zdravotnictví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3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3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lze doplnit klinického psychologa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3987613"/>
                  </a:ext>
                </a:extLst>
              </a:tr>
              <a:tr h="371743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cs-CZ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Sestra pro péči v psychiatrii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cs-CZ" sz="8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minimální úvazek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7998825"/>
                  </a:ext>
                </a:extLst>
              </a:tr>
              <a:tr h="254536">
                <a:tc>
                  <a:txBody>
                    <a:bodyPr/>
                    <a:lstStyle/>
                    <a:p>
                      <a:pPr algn="l" fontAlgn="ctr"/>
                      <a:endParaRPr lang="cs-CZ" sz="13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l-PL" sz="13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3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3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50031"/>
                  </a:ext>
                </a:extLst>
              </a:tr>
              <a:tr h="305443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cs-CZ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Sociální pracovník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minimální úvazek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8977467"/>
                  </a:ext>
                </a:extLst>
              </a:tr>
              <a:tr h="305443">
                <a:tc gridSpan="2">
                  <a:txBody>
                    <a:bodyPr/>
                    <a:lstStyle/>
                    <a:p>
                      <a:pPr algn="l" fontAlgn="ctr"/>
                      <a:endParaRPr lang="cs-CZ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2657517"/>
                  </a:ext>
                </a:extLst>
              </a:tr>
              <a:tr h="305443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cs-CZ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Pracovník v sociálních službách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8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minimální úvazek</a:t>
                      </a:r>
                    </a:p>
                    <a:p>
                      <a:pPr algn="l" fontAlgn="ctr"/>
                      <a:endParaRPr lang="cs-CZ" sz="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622909"/>
                  </a:ext>
                </a:extLst>
              </a:tr>
            </a:tbl>
          </a:graphicData>
        </a:graphic>
      </p:graphicFrame>
      <p:sp>
        <p:nvSpPr>
          <p:cNvPr id="2" name="Nadpis 1">
            <a:extLst>
              <a:ext uri="{FF2B5EF4-FFF2-40B4-BE49-F238E27FC236}">
                <a16:creationId xmlns:a16="http://schemas.microsoft.com/office/drawing/2014/main" id="{3271822F-BF3A-45F5-9402-E1294C7DE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7036"/>
            <a:ext cx="6417808" cy="1292061"/>
          </a:xfrm>
        </p:spPr>
        <p:txBody>
          <a:bodyPr/>
          <a:lstStyle/>
          <a:p>
            <a:r>
              <a:rPr lang="cs-CZ" dirty="0"/>
              <a:t>                   </a:t>
            </a:r>
            <a:r>
              <a:rPr lang="cs-CZ" sz="2800" dirty="0"/>
              <a:t>Personální kritéria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78EEAB-68B2-4B3C-9A90-832B2BCE8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7405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F27E7D-9EE2-F639-6DC9-23B8B0242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CDZ pro seniory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26424C2-FEA2-87FC-473C-86FF650992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6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Pro zajištění provozu CDZ-S je doporučen tento minimální rozsah poskytovaných služeb:  </a:t>
            </a:r>
            <a:endParaRPr lang="cs-CZ" sz="1600" i="1" dirty="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cs-CZ" sz="1600" b="1" dirty="0">
                <a:solidFill>
                  <a:schemeClr val="accent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Zdravotní služby podle Zákona o zdravotních službách </a:t>
            </a:r>
            <a:r>
              <a:rPr lang="cs-CZ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 jeho prováděcích předpisů</a:t>
            </a:r>
            <a:endParaRPr lang="cs-CZ" sz="1600" dirty="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 Obory zdravotní péče: </a:t>
            </a:r>
            <a:endParaRPr lang="cs-CZ" sz="1600" b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cs-CZ" sz="1600" dirty="0"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cs-CZ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sychiatrie</a:t>
            </a:r>
            <a:r>
              <a:rPr lang="cs-CZ" sz="1600" dirty="0"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cs-CZ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geriatrie, klinická psychologie, všeobecná sestra se specializací Ošetřovatelská péče v psychiatrii </a:t>
            </a:r>
            <a:endParaRPr lang="cs-CZ" sz="1600" dirty="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  Forma zdravotní péče: </a:t>
            </a:r>
            <a:endParaRPr lang="cs-CZ" sz="1600" b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cs-CZ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ambulantní péče </a:t>
            </a:r>
            <a:endParaRPr lang="cs-CZ" sz="1600" dirty="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742950" lvl="1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cs-CZ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péče poskytovaná ve vlastním sociálním prostředí pacienta </a:t>
            </a:r>
            <a:endParaRPr lang="cs-CZ" sz="1600" dirty="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just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1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600" b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Sociální služby podle Zákona o sociálních službách </a:t>
            </a:r>
            <a:endParaRPr lang="cs-CZ" sz="1600" b="1" dirty="0">
              <a:solidFill>
                <a:srgbClr val="0070C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cs-CZ" sz="1200" dirty="0"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cs-CZ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odlehčovací služba v terénní formě (dle § 44 Zákona o sociálních službách)</a:t>
            </a:r>
            <a:endParaRPr lang="cs-CZ" sz="16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cs-CZ" sz="12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cs-CZ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 případě zajištění ambulantních sociálních služeb (doplňkové služby)</a:t>
            </a:r>
            <a:endParaRPr lang="cs-CZ" sz="16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buNone/>
            </a:pPr>
            <a:r>
              <a:rPr lang="cs-CZ" sz="1600" dirty="0"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cs-CZ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Služba: odlehčovací služba v ambulantní formě (dle § 44 Zákona o sociálních   </a:t>
            </a:r>
          </a:p>
          <a:p>
            <a:pPr marL="0" lvl="0" indent="0" algn="just">
              <a:lnSpc>
                <a:spcPct val="107000"/>
              </a:lnSpc>
              <a:buNone/>
            </a:pPr>
            <a:r>
              <a:rPr lang="cs-CZ" sz="1600" dirty="0"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</a:t>
            </a:r>
            <a:r>
              <a:rPr lang="cs-CZ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službách) nebo denní stacionář (dle § 46 Zákona o sociálních službách)</a:t>
            </a:r>
            <a:endParaRPr lang="cs-CZ" sz="16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32913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4C716A-0BC2-FA99-AD01-217595C22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7036"/>
            <a:ext cx="7428016" cy="826997"/>
          </a:xfrm>
        </p:spPr>
        <p:txBody>
          <a:bodyPr>
            <a:normAutofit fontScale="90000"/>
          </a:bodyPr>
          <a:lstStyle/>
          <a:p>
            <a:br>
              <a:rPr lang="cs-CZ" sz="31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cs-CZ" sz="31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         </a:t>
            </a:r>
            <a:r>
              <a:rPr lang="cs-CZ" sz="31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Financování zdravotní části</a:t>
            </a:r>
            <a:b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1678BD-B3C6-1BC6-03C3-13DB5021BC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Výkony dle SZV pro odbornost 305 – psychiatrie, 106 – geriatrie, 910 - psychoterapie, 901- klinická psychologie, </a:t>
            </a:r>
          </a:p>
          <a:p>
            <a:pPr marL="0" indent="0">
              <a:buNone/>
            </a:pPr>
            <a:r>
              <a:rPr lang="cs-CZ" dirty="0"/>
              <a:t>     914 – sestra pro péči v psychiatrii / event. jiné nasmlouvané </a:t>
            </a:r>
            <a:r>
              <a:rPr lang="cs-CZ" dirty="0" err="1"/>
              <a:t>odb</a:t>
            </a:r>
            <a:r>
              <a:rPr lang="cs-CZ" dirty="0"/>
              <a:t>. –   </a:t>
            </a:r>
          </a:p>
          <a:p>
            <a:pPr marL="0" indent="0">
              <a:buNone/>
            </a:pPr>
            <a:r>
              <a:rPr lang="cs-CZ" dirty="0"/>
              <a:t>      ergoterapie atd./, + mezioborové výkony</a:t>
            </a:r>
          </a:p>
          <a:p>
            <a:r>
              <a:rPr lang="cs-CZ" dirty="0"/>
              <a:t>Specifické výkony pro </a:t>
            </a:r>
            <a:r>
              <a:rPr lang="cs-CZ" dirty="0">
                <a:solidFill>
                  <a:srgbClr val="C00000"/>
                </a:solidFill>
              </a:rPr>
              <a:t>odbornost 370 -  CDZ pro seniory</a:t>
            </a:r>
            <a:r>
              <a:rPr lang="cs-CZ" dirty="0"/>
              <a:t>, v číselnících ZP</a:t>
            </a:r>
          </a:p>
          <a:p>
            <a:endParaRPr lang="cs-CZ" sz="18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35881</a:t>
            </a: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cs-CZ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cs-CZ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Vyšetření </a:t>
            </a:r>
            <a:r>
              <a:rPr lang="cs-CZ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AQoL</a:t>
            </a:r>
            <a:r>
              <a:rPr lang="cs-CZ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 evaluační nástroj)</a:t>
            </a:r>
            <a:endParaRPr lang="cs-CZ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37161 </a:t>
            </a:r>
            <a:r>
              <a:rPr lang="cs-CZ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Zavedení péče o pacienta v CDZ pro seniory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37164 </a:t>
            </a:r>
            <a:r>
              <a:rPr lang="cs-CZ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Metodické vedení členů CDZ pro seniory</a:t>
            </a:r>
          </a:p>
          <a:p>
            <a:pPr marL="0" indent="0">
              <a:buNone/>
            </a:pP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37163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Koordinace činností týmu v CDZ pro seniory</a:t>
            </a:r>
          </a:p>
          <a:p>
            <a:pPr marL="0" indent="0">
              <a:buNone/>
            </a:pP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37160 </a:t>
            </a:r>
            <a:r>
              <a:rPr lang="cs-CZ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Případové vedení pacienta v CDZ pro seniory</a:t>
            </a:r>
            <a:endParaRPr lang="cs-CZ" sz="1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37165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ráce člen CDZ pro seniory s pacientem za hospitalizace – lékař (35891,35892)</a:t>
            </a:r>
          </a:p>
          <a:p>
            <a:pPr marL="0" indent="0">
              <a:buNone/>
            </a:pP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37166</a:t>
            </a:r>
            <a:r>
              <a:rPr lang="cs-CZ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  </a:t>
            </a:r>
            <a:r>
              <a:rPr lang="cs-CZ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ráce člen CDZ pro seniory s pacientem za hospitalizace – </a:t>
            </a:r>
            <a:r>
              <a:rPr lang="cs-CZ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nelékař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37162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Ukončení péče o pacienta v CDZ pro seniory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2187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99CF27-E2FE-6ECC-3B41-FA2F91F2F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7036"/>
            <a:ext cx="7356764" cy="826997"/>
          </a:xfrm>
        </p:spPr>
        <p:txBody>
          <a:bodyPr>
            <a:normAutofit/>
          </a:bodyPr>
          <a:lstStyle/>
          <a:p>
            <a:r>
              <a:rPr lang="cs-CZ" dirty="0">
                <a:cs typeface="Arial" panose="020B0604020202020204" pitchFamily="34" charset="0"/>
              </a:rPr>
              <a:t>           Financování</a:t>
            </a:r>
            <a:r>
              <a:rPr lang="cs-CZ" dirty="0">
                <a:cs typeface="Calibri" panose="020F0502020204030204" pitchFamily="34" charset="0"/>
              </a:rPr>
              <a:t> sociální části</a:t>
            </a:r>
          </a:p>
        </p:txBody>
      </p:sp>
      <p:grpSp>
        <p:nvGrpSpPr>
          <p:cNvPr id="5" name="Skupina 4"/>
          <p:cNvGrpSpPr/>
          <p:nvPr/>
        </p:nvGrpSpPr>
        <p:grpSpPr>
          <a:xfrm>
            <a:off x="358243" y="2002756"/>
            <a:ext cx="8178127" cy="4237170"/>
            <a:chOff x="178131" y="1268887"/>
            <a:chExt cx="8178127" cy="4237170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8C60058B-F591-6EA3-F71E-D904790F2E31}"/>
                </a:ext>
              </a:extLst>
            </p:cNvPr>
            <p:cNvSpPr/>
            <p:nvPr/>
          </p:nvSpPr>
          <p:spPr>
            <a:xfrm>
              <a:off x="2808927" y="2846921"/>
              <a:ext cx="2861954" cy="193271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Sociální služba</a:t>
              </a:r>
            </a:p>
            <a:p>
              <a:pPr algn="ctr"/>
              <a:r>
                <a:rPr lang="cs-CZ" dirty="0"/>
                <a:t>§ 44 a §46 zák.108/2006 Sb.</a:t>
              </a:r>
            </a:p>
            <a:p>
              <a:pPr algn="ctr"/>
              <a:endParaRPr lang="cs-CZ" dirty="0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9DAB7649-7F8C-6A20-1D92-1DDC99DE489A}"/>
                </a:ext>
              </a:extLst>
            </p:cNvPr>
            <p:cNvGrpSpPr/>
            <p:nvPr/>
          </p:nvGrpSpPr>
          <p:grpSpPr>
            <a:xfrm>
              <a:off x="1257655" y="2614130"/>
              <a:ext cx="2113810" cy="2891349"/>
              <a:chOff x="1621844" y="2556377"/>
              <a:chExt cx="2256312" cy="2373090"/>
            </a:xfrm>
          </p:grpSpPr>
          <p:sp>
            <p:nvSpPr>
              <p:cNvPr id="11" name="Arrow: Circular 10">
                <a:extLst>
                  <a:ext uri="{FF2B5EF4-FFF2-40B4-BE49-F238E27FC236}">
                    <a16:creationId xmlns:a16="http://schemas.microsoft.com/office/drawing/2014/main" id="{8F183EE1-0A49-8868-C699-FCC0E6751D64}"/>
                  </a:ext>
                </a:extLst>
              </p:cNvPr>
              <p:cNvSpPr/>
              <p:nvPr/>
            </p:nvSpPr>
            <p:spPr>
              <a:xfrm rot="10800000">
                <a:off x="1621844" y="3445051"/>
                <a:ext cx="2256312" cy="1484416"/>
              </a:xfrm>
              <a:prstGeom prst="circularArrow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cene3d>
                  <a:camera prst="orthographicFront">
                    <a:rot lat="0" lon="0" rev="10799999"/>
                  </a:camera>
                  <a:lightRig rig="threePt" dir="t"/>
                </a:scene3d>
              </a:bodyPr>
              <a:lstStyle/>
              <a:p>
                <a:pPr algn="ctr"/>
                <a:r>
                  <a:rPr lang="cs-CZ" b="1" dirty="0">
                    <a:solidFill>
                      <a:schemeClr val="bg1">
                        <a:lumMod val="65000"/>
                      </a:schemeClr>
                    </a:solidFill>
                  </a:rPr>
                  <a:t>kapacita v „síti“ (úv.)</a:t>
                </a:r>
              </a:p>
            </p:txBody>
          </p:sp>
          <p:sp>
            <p:nvSpPr>
              <p:cNvPr id="12" name="Arrow: Circular 11">
                <a:extLst>
                  <a:ext uri="{FF2B5EF4-FFF2-40B4-BE49-F238E27FC236}">
                    <a16:creationId xmlns:a16="http://schemas.microsoft.com/office/drawing/2014/main" id="{59D350A1-D3A3-0EA5-7B2E-1905FDE0A773}"/>
                  </a:ext>
                </a:extLst>
              </p:cNvPr>
              <p:cNvSpPr/>
              <p:nvPr/>
            </p:nvSpPr>
            <p:spPr>
              <a:xfrm>
                <a:off x="1621844" y="2556377"/>
                <a:ext cx="2256312" cy="1484416"/>
              </a:xfrm>
              <a:prstGeom prst="circularArrow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cene3d>
                  <a:camera prst="orthographicFront">
                    <a:rot lat="0" lon="0" rev="0"/>
                  </a:camera>
                  <a:lightRig rig="threePt" dir="t"/>
                </a:scene3d>
              </a:bodyPr>
              <a:lstStyle/>
              <a:p>
                <a:pPr algn="ctr"/>
                <a:r>
                  <a:rPr lang="cs-CZ" sz="1600" b="1" dirty="0">
                    <a:solidFill>
                      <a:schemeClr val="tx1"/>
                    </a:solidFill>
                  </a:rPr>
                  <a:t>Dotace I + II.</a:t>
                </a:r>
              </a:p>
            </p:txBody>
          </p:sp>
        </p:grp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3CCFBD5-03ED-59B1-2229-34A2CA9CB97A}"/>
                </a:ext>
              </a:extLst>
            </p:cNvPr>
            <p:cNvSpPr/>
            <p:nvPr/>
          </p:nvSpPr>
          <p:spPr>
            <a:xfrm>
              <a:off x="3242377" y="1268887"/>
              <a:ext cx="1995053" cy="1053223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MPSV</a:t>
              </a: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A3233F93-1298-7382-20F9-D79AE5AF9B60}"/>
                </a:ext>
              </a:extLst>
            </p:cNvPr>
            <p:cNvSpPr/>
            <p:nvPr/>
          </p:nvSpPr>
          <p:spPr>
            <a:xfrm>
              <a:off x="178131" y="3429000"/>
              <a:ext cx="1318161" cy="826997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KRAJ</a:t>
              </a: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85CCE8A3-E009-F3EF-7183-A0CCB905A4FA}"/>
                </a:ext>
              </a:extLst>
            </p:cNvPr>
            <p:cNvGrpSpPr/>
            <p:nvPr/>
          </p:nvGrpSpPr>
          <p:grpSpPr>
            <a:xfrm flipH="1">
              <a:off x="5108343" y="2534202"/>
              <a:ext cx="2113810" cy="2971855"/>
              <a:chOff x="1496290" y="2587263"/>
              <a:chExt cx="2256312" cy="2415740"/>
            </a:xfrm>
          </p:grpSpPr>
          <p:sp>
            <p:nvSpPr>
              <p:cNvPr id="6" name="Arrow: Circular 5">
                <a:extLst>
                  <a:ext uri="{FF2B5EF4-FFF2-40B4-BE49-F238E27FC236}">
                    <a16:creationId xmlns:a16="http://schemas.microsoft.com/office/drawing/2014/main" id="{858AD191-1044-FDF0-DD24-DDB1C63B25D8}"/>
                  </a:ext>
                </a:extLst>
              </p:cNvPr>
              <p:cNvSpPr/>
              <p:nvPr/>
            </p:nvSpPr>
            <p:spPr>
              <a:xfrm rot="10800000">
                <a:off x="1496290" y="3518587"/>
                <a:ext cx="2256312" cy="1484416"/>
              </a:xfrm>
              <a:prstGeom prst="circularArrow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cene3d>
                  <a:camera prst="orthographicFront">
                    <a:rot lat="0" lon="0" rev="10799999"/>
                  </a:camera>
                  <a:lightRig rig="threePt" dir="t"/>
                </a:scene3d>
              </a:bodyPr>
              <a:lstStyle/>
              <a:p>
                <a:pPr algn="ctr"/>
                <a:r>
                  <a:rPr lang="cs-CZ" b="1" dirty="0">
                    <a:solidFill>
                      <a:schemeClr val="bg1">
                        <a:lumMod val="65000"/>
                      </a:schemeClr>
                    </a:solidFill>
                  </a:rPr>
                  <a:t>Hodiny služby</a:t>
                </a:r>
              </a:p>
            </p:txBody>
          </p:sp>
          <p:sp>
            <p:nvSpPr>
              <p:cNvPr id="7" name="Arrow: Circular 6">
                <a:extLst>
                  <a:ext uri="{FF2B5EF4-FFF2-40B4-BE49-F238E27FC236}">
                    <a16:creationId xmlns:a16="http://schemas.microsoft.com/office/drawing/2014/main" id="{E643CB56-C8B5-54F2-E32E-2EC96C84C718}"/>
                  </a:ext>
                </a:extLst>
              </p:cNvPr>
              <p:cNvSpPr/>
              <p:nvPr/>
            </p:nvSpPr>
            <p:spPr>
              <a:xfrm>
                <a:off x="1496290" y="2587263"/>
                <a:ext cx="2256312" cy="1484416"/>
              </a:xfrm>
              <a:prstGeom prst="circularArrow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cene3d>
                  <a:camera prst="orthographicFront">
                    <a:rot lat="0" lon="0" rev="0"/>
                  </a:camera>
                  <a:lightRig rig="threePt" dir="t"/>
                </a:scene3d>
              </a:bodyPr>
              <a:lstStyle/>
              <a:p>
                <a:pPr algn="ctr"/>
                <a:r>
                  <a:rPr lang="cs-CZ" sz="1600" b="1" dirty="0">
                    <a:solidFill>
                      <a:schemeClr val="tx1"/>
                    </a:solidFill>
                  </a:rPr>
                  <a:t>Úhrada </a:t>
                </a:r>
              </a:p>
              <a:p>
                <a:pPr algn="ctr"/>
                <a:r>
                  <a:rPr lang="cs-CZ" sz="1600" i="1" dirty="0">
                    <a:solidFill>
                      <a:schemeClr val="tx1"/>
                    </a:solidFill>
                  </a:rPr>
                  <a:t>(max 135,-Kč/hod.)</a:t>
                </a:r>
              </a:p>
            </p:txBody>
          </p:sp>
        </p:grpSp>
        <p:sp>
          <p:nvSpPr>
            <p:cNvPr id="23" name="Arrow: Right 22">
              <a:extLst>
                <a:ext uri="{FF2B5EF4-FFF2-40B4-BE49-F238E27FC236}">
                  <a16:creationId xmlns:a16="http://schemas.microsoft.com/office/drawing/2014/main" id="{3637558C-354B-E19C-6E1D-AFA26BFA10A3}"/>
                </a:ext>
              </a:extLst>
            </p:cNvPr>
            <p:cNvSpPr/>
            <p:nvPr/>
          </p:nvSpPr>
          <p:spPr>
            <a:xfrm rot="1776842">
              <a:off x="5012241" y="1924395"/>
              <a:ext cx="3344017" cy="756291"/>
            </a:xfrm>
            <a:prstGeom prst="rightArrow">
              <a:avLst/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Důchod, příspěvek na péči</a:t>
              </a:r>
            </a:p>
          </p:txBody>
        </p:sp>
        <p:sp>
          <p:nvSpPr>
            <p:cNvPr id="25" name="Arrow: Right 24">
              <a:extLst>
                <a:ext uri="{FF2B5EF4-FFF2-40B4-BE49-F238E27FC236}">
                  <a16:creationId xmlns:a16="http://schemas.microsoft.com/office/drawing/2014/main" id="{79E0B487-44E4-CA5D-B3E5-138333B3C101}"/>
                </a:ext>
              </a:extLst>
            </p:cNvPr>
            <p:cNvSpPr/>
            <p:nvPr/>
          </p:nvSpPr>
          <p:spPr>
            <a:xfrm rot="18647355">
              <a:off x="3250" y="4480618"/>
              <a:ext cx="1254133" cy="666162"/>
            </a:xfrm>
            <a:prstGeom prst="rightArrow">
              <a:avLst/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RUD</a:t>
              </a:r>
            </a:p>
          </p:txBody>
        </p:sp>
        <p:sp>
          <p:nvSpPr>
            <p:cNvPr id="4" name="Šipka doprava 3"/>
            <p:cNvSpPr/>
            <p:nvPr/>
          </p:nvSpPr>
          <p:spPr>
            <a:xfrm rot="19625710" flipH="1">
              <a:off x="319565" y="1899963"/>
              <a:ext cx="3220354" cy="808606"/>
            </a:xfrm>
            <a:prstGeom prst="rightArrow">
              <a:avLst/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Dotace SR (směrná čísla)</a:t>
              </a:r>
            </a:p>
          </p:txBody>
        </p:sp>
      </p:grpSp>
      <p:pic>
        <p:nvPicPr>
          <p:cNvPr id="16" name="Obrázek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7547" y="4050641"/>
            <a:ext cx="1210734" cy="1730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1886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E33BC4-861E-69FA-135A-19B80A75F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667036"/>
            <a:ext cx="8229599" cy="826997"/>
          </a:xfrm>
        </p:spPr>
        <p:txBody>
          <a:bodyPr>
            <a:normAutofit fontScale="90000"/>
          </a:bodyPr>
          <a:lstStyle/>
          <a:p>
            <a:r>
              <a:rPr lang="cs-CZ" dirty="0"/>
              <a:t>Limity a překážky v cestě CDZ pro seniory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65EE273-DE6E-E289-EC26-1A1F6E102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Nároky MPSV/MZ, kolizní meziresortní spolupráce, byrokracie, samosprávní úroveň, kompetence</a:t>
            </a:r>
          </a:p>
          <a:p>
            <a:r>
              <a:rPr lang="cs-CZ" dirty="0"/>
              <a:t>Rozdíly ve výkladu právních norem</a:t>
            </a:r>
          </a:p>
          <a:p>
            <a:r>
              <a:rPr lang="cs-CZ" dirty="0"/>
              <a:t>Požadavky na personál x práh vstupu do CDZ pro seniory</a:t>
            </a:r>
          </a:p>
          <a:p>
            <a:r>
              <a:rPr lang="cs-CZ" dirty="0"/>
              <a:t>Finanční udržitelnost</a:t>
            </a:r>
          </a:p>
          <a:p>
            <a:r>
              <a:rPr lang="cs-CZ" dirty="0"/>
              <a:t>Vysoké nároky na propojování s ostatními službami, zejm. se ZZ, PL</a:t>
            </a:r>
          </a:p>
        </p:txBody>
      </p:sp>
    </p:spTree>
    <p:extLst>
      <p:ext uri="{BB962C8B-B14F-4D97-AF65-F5344CB8AC3E}">
        <p14:creationId xmlns:p14="http://schemas.microsoft.com/office/powerpoint/2010/main" val="41272695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831A7E-A51E-BD5A-6564-0DF4B9573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7036"/>
            <a:ext cx="8496794" cy="826997"/>
          </a:xfrm>
        </p:spPr>
        <p:txBody>
          <a:bodyPr/>
          <a:lstStyle/>
          <a:p>
            <a:r>
              <a:rPr lang="cs-CZ" sz="3200" dirty="0"/>
              <a:t>            Vazby v síti vybraných služeb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69201D0-27C3-C685-EBF6-CEC6D76C6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AFA9C78C-E86F-47F4-DA5B-177AB8F553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1" y="1494033"/>
            <a:ext cx="8496794" cy="4696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1383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5064" y="2466140"/>
            <a:ext cx="1943371" cy="1762371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C5D8EC43-CFCF-03FE-1121-29F15576D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7036"/>
            <a:ext cx="8229600" cy="826997"/>
          </a:xfrm>
        </p:spPr>
        <p:txBody>
          <a:bodyPr/>
          <a:lstStyle/>
          <a:p>
            <a:r>
              <a:rPr lang="cs-CZ" dirty="0"/>
              <a:t>                 Modelová kazuistika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8124" y="2204251"/>
            <a:ext cx="3074670" cy="2006965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309248" y="4041790"/>
            <a:ext cx="2526029" cy="12003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/>
              <a:t>Pacient interní odd., protrahované delirium, </a:t>
            </a:r>
            <a:r>
              <a:rPr lang="cs-CZ" dirty="0" err="1"/>
              <a:t>medikován</a:t>
            </a:r>
            <a:r>
              <a:rPr lang="cs-CZ" dirty="0"/>
              <a:t> antipsychotikem</a:t>
            </a:r>
          </a:p>
        </p:txBody>
      </p:sp>
      <p:sp>
        <p:nvSpPr>
          <p:cNvPr id="7" name="Šipka doprava 6"/>
          <p:cNvSpPr/>
          <p:nvPr/>
        </p:nvSpPr>
        <p:spPr>
          <a:xfrm>
            <a:off x="2306893" y="3395606"/>
            <a:ext cx="857250" cy="36576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3095458" y="4284273"/>
            <a:ext cx="1840229" cy="9233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/>
              <a:t>Odeslán domů – objednán v PA za 2 měsíce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64101" y="3626459"/>
            <a:ext cx="1666812" cy="1315628"/>
          </a:xfrm>
          <a:prstGeom prst="rect">
            <a:avLst/>
          </a:prstGeom>
        </p:spPr>
      </p:pic>
      <p:sp>
        <p:nvSpPr>
          <p:cNvPr id="11" name="TextovéPole 10"/>
          <p:cNvSpPr txBox="1"/>
          <p:nvPr/>
        </p:nvSpPr>
        <p:spPr>
          <a:xfrm>
            <a:off x="5264101" y="5011666"/>
            <a:ext cx="1840229" cy="12003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/>
              <a:t>Doma na AP medikaci - útlum, pád – zlomenina krčku</a:t>
            </a:r>
          </a:p>
        </p:txBody>
      </p:sp>
      <p:sp>
        <p:nvSpPr>
          <p:cNvPr id="12" name="Šipka doprava 11"/>
          <p:cNvSpPr/>
          <p:nvPr/>
        </p:nvSpPr>
        <p:spPr>
          <a:xfrm rot="1299756">
            <a:off x="4369614" y="3723792"/>
            <a:ext cx="857250" cy="36576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3" name="Obrázek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57006" y="4981882"/>
            <a:ext cx="1229794" cy="1117833"/>
          </a:xfrm>
          <a:prstGeom prst="rect">
            <a:avLst/>
          </a:prstGeom>
        </p:spPr>
      </p:pic>
      <p:sp>
        <p:nvSpPr>
          <p:cNvPr id="14" name="Šipka doprava 13"/>
          <p:cNvSpPr/>
          <p:nvPr/>
        </p:nvSpPr>
        <p:spPr>
          <a:xfrm rot="1299756">
            <a:off x="6756275" y="4534853"/>
            <a:ext cx="857250" cy="36576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Volný tvar 17"/>
          <p:cNvSpPr/>
          <p:nvPr/>
        </p:nvSpPr>
        <p:spPr>
          <a:xfrm>
            <a:off x="1897380" y="5292090"/>
            <a:ext cx="6057900" cy="1423731"/>
          </a:xfrm>
          <a:custGeom>
            <a:avLst/>
            <a:gdLst>
              <a:gd name="connsiteX0" fmla="*/ 6057900 w 6057900"/>
              <a:gd name="connsiteY0" fmla="*/ 822960 h 1423731"/>
              <a:gd name="connsiteX1" fmla="*/ 5269230 w 6057900"/>
              <a:gd name="connsiteY1" fmla="*/ 1291590 h 1423731"/>
              <a:gd name="connsiteX2" fmla="*/ 2606040 w 6057900"/>
              <a:gd name="connsiteY2" fmla="*/ 1348740 h 1423731"/>
              <a:gd name="connsiteX3" fmla="*/ 445770 w 6057900"/>
              <a:gd name="connsiteY3" fmla="*/ 342900 h 1423731"/>
              <a:gd name="connsiteX4" fmla="*/ 0 w 6057900"/>
              <a:gd name="connsiteY4" fmla="*/ 0 h 1423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57900" h="1423731">
                <a:moveTo>
                  <a:pt x="6057900" y="822960"/>
                </a:moveTo>
                <a:cubicBezTo>
                  <a:pt x="5951220" y="1013460"/>
                  <a:pt x="5844540" y="1203960"/>
                  <a:pt x="5269230" y="1291590"/>
                </a:cubicBezTo>
                <a:cubicBezTo>
                  <a:pt x="4693920" y="1379220"/>
                  <a:pt x="3409950" y="1506855"/>
                  <a:pt x="2606040" y="1348740"/>
                </a:cubicBezTo>
                <a:cubicBezTo>
                  <a:pt x="1802130" y="1190625"/>
                  <a:pt x="880110" y="567690"/>
                  <a:pt x="445770" y="342900"/>
                </a:cubicBezTo>
                <a:cubicBezTo>
                  <a:pt x="11430" y="118110"/>
                  <a:pt x="5715" y="59055"/>
                  <a:pt x="0" y="0"/>
                </a:cubicBezTo>
              </a:path>
            </a:pathLst>
          </a:custGeom>
          <a:noFill/>
          <a:ln w="28575">
            <a:prstDash val="dash"/>
            <a:tailEnd type="triangle" w="lg" len="lg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extovéPole 18"/>
          <p:cNvSpPr txBox="1"/>
          <p:nvPr/>
        </p:nvSpPr>
        <p:spPr>
          <a:xfrm>
            <a:off x="4114722" y="5888829"/>
            <a:ext cx="5968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  <a:p>
            <a:r>
              <a:rPr lang="cs-CZ" dirty="0"/>
              <a:t>???</a:t>
            </a:r>
          </a:p>
        </p:txBody>
      </p:sp>
      <p:grpSp>
        <p:nvGrpSpPr>
          <p:cNvPr id="34" name="Skupina 33"/>
          <p:cNvGrpSpPr/>
          <p:nvPr/>
        </p:nvGrpSpPr>
        <p:grpSpPr>
          <a:xfrm>
            <a:off x="2409950" y="1296973"/>
            <a:ext cx="6655546" cy="2274943"/>
            <a:chOff x="2409950" y="1296973"/>
            <a:chExt cx="6655546" cy="2274943"/>
          </a:xfrm>
        </p:grpSpPr>
        <p:sp>
          <p:nvSpPr>
            <p:cNvPr id="21" name="TextovéPole 20"/>
            <p:cNvSpPr txBox="1"/>
            <p:nvPr/>
          </p:nvSpPr>
          <p:spPr>
            <a:xfrm>
              <a:off x="2409950" y="1762058"/>
              <a:ext cx="2326181" cy="92333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cs-CZ" dirty="0"/>
                <a:t>Odeslán domů, referován do CDZ pro seniory (</a:t>
              </a:r>
              <a:r>
                <a:rPr lang="cs-CZ" dirty="0" err="1"/>
                <a:t>int</a:t>
              </a:r>
              <a:r>
                <a:rPr lang="cs-CZ" dirty="0"/>
                <a:t>., PL)</a:t>
              </a:r>
            </a:p>
          </p:txBody>
        </p:sp>
        <p:grpSp>
          <p:nvGrpSpPr>
            <p:cNvPr id="33" name="Skupina 32"/>
            <p:cNvGrpSpPr/>
            <p:nvPr/>
          </p:nvGrpSpPr>
          <p:grpSpPr>
            <a:xfrm>
              <a:off x="4372781" y="1296973"/>
              <a:ext cx="4692715" cy="2274943"/>
              <a:chOff x="4372781" y="1296973"/>
              <a:chExt cx="4692715" cy="2274943"/>
            </a:xfrm>
          </p:grpSpPr>
          <p:pic>
            <p:nvPicPr>
              <p:cNvPr id="28" name="Obrázek 27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396977" y="2255080"/>
                <a:ext cx="927195" cy="771483"/>
              </a:xfrm>
              <a:prstGeom prst="rect">
                <a:avLst/>
              </a:prstGeom>
            </p:spPr>
          </p:pic>
          <p:grpSp>
            <p:nvGrpSpPr>
              <p:cNvPr id="32" name="Skupina 31"/>
              <p:cNvGrpSpPr/>
              <p:nvPr/>
            </p:nvGrpSpPr>
            <p:grpSpPr>
              <a:xfrm>
                <a:off x="5000732" y="2437562"/>
                <a:ext cx="2456274" cy="852561"/>
                <a:chOff x="5000732" y="2437562"/>
                <a:chExt cx="2456274" cy="852561"/>
              </a:xfrm>
            </p:grpSpPr>
            <p:pic>
              <p:nvPicPr>
                <p:cNvPr id="22" name="Obrázek 21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5301093" y="2567910"/>
                  <a:ext cx="649526" cy="589031"/>
                </a:xfrm>
                <a:prstGeom prst="rect">
                  <a:avLst/>
                </a:prstGeom>
              </p:spPr>
            </p:pic>
            <p:sp>
              <p:nvSpPr>
                <p:cNvPr id="23" name="Ovál 22"/>
                <p:cNvSpPr/>
                <p:nvPr/>
              </p:nvSpPr>
              <p:spPr>
                <a:xfrm>
                  <a:off x="5000732" y="2437562"/>
                  <a:ext cx="2456274" cy="852561"/>
                </a:xfrm>
                <a:prstGeom prst="ellipse">
                  <a:avLst/>
                </a:prstGeom>
                <a:solidFill>
                  <a:schemeClr val="accent2">
                    <a:lumMod val="20000"/>
                    <a:lumOff val="80000"/>
                    <a:alpha val="23000"/>
                  </a:schemeClr>
                </a:solidFill>
                <a:ln w="41275"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solidFill>
                      <a:schemeClr val="tx1"/>
                    </a:solidFill>
                  </a:endParaRPr>
                </a:p>
                <a:p>
                  <a:pPr algn="ctr"/>
                  <a:endParaRPr lang="cs-CZ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0" name="Šipka doprava 19"/>
              <p:cNvSpPr/>
              <p:nvPr/>
            </p:nvSpPr>
            <p:spPr>
              <a:xfrm rot="20224801">
                <a:off x="4372781" y="3206156"/>
                <a:ext cx="857250" cy="365760"/>
              </a:xfrm>
              <a:prstGeom prst="rightArrow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4" name="TextovéPole 23"/>
              <p:cNvSpPr txBox="1"/>
              <p:nvPr/>
            </p:nvSpPr>
            <p:spPr>
              <a:xfrm>
                <a:off x="5916232" y="2718228"/>
                <a:ext cx="12298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/>
                  <a:t>+ </a:t>
                </a:r>
                <a:r>
                  <a:rPr lang="cs-CZ" b="1" dirty="0"/>
                  <a:t>CDZ (S)</a:t>
                </a:r>
              </a:p>
            </p:txBody>
          </p:sp>
          <p:sp>
            <p:nvSpPr>
              <p:cNvPr id="25" name="TextovéPole 24"/>
              <p:cNvSpPr txBox="1"/>
              <p:nvPr/>
            </p:nvSpPr>
            <p:spPr>
              <a:xfrm>
                <a:off x="5021124" y="1752998"/>
                <a:ext cx="2326181" cy="64633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cs-CZ" dirty="0"/>
                  <a:t>Úprava medikace, postupně bez AP</a:t>
                </a:r>
              </a:p>
            </p:txBody>
          </p:sp>
          <p:pic>
            <p:nvPicPr>
              <p:cNvPr id="26" name="Obrázek 25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7768147" y="1296973"/>
                <a:ext cx="1005720" cy="912050"/>
              </a:xfrm>
              <a:prstGeom prst="rect">
                <a:avLst/>
              </a:prstGeom>
            </p:spPr>
          </p:pic>
          <p:sp>
            <p:nvSpPr>
              <p:cNvPr id="27" name="Šipka doprava 26"/>
              <p:cNvSpPr/>
              <p:nvPr/>
            </p:nvSpPr>
            <p:spPr>
              <a:xfrm rot="20224801">
                <a:off x="6968295" y="1968805"/>
                <a:ext cx="857250" cy="365760"/>
              </a:xfrm>
              <a:prstGeom prst="rightArrow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pic>
            <p:nvPicPr>
              <p:cNvPr id="29" name="Obrázek 28"/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8271007" y="2207247"/>
                <a:ext cx="794489" cy="819316"/>
              </a:xfrm>
              <a:prstGeom prst="rect">
                <a:avLst/>
              </a:prstGeom>
            </p:spPr>
          </p:pic>
          <p:sp>
            <p:nvSpPr>
              <p:cNvPr id="30" name="TextovéPole 29"/>
              <p:cNvSpPr txBox="1"/>
              <p:nvPr/>
            </p:nvSpPr>
            <p:spPr>
              <a:xfrm>
                <a:off x="7691121" y="2983878"/>
                <a:ext cx="72720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/>
                  <a:t>PA</a:t>
                </a:r>
              </a:p>
            </p:txBody>
          </p:sp>
          <p:sp>
            <p:nvSpPr>
              <p:cNvPr id="31" name="TextovéPole 30"/>
              <p:cNvSpPr txBox="1"/>
              <p:nvPr/>
            </p:nvSpPr>
            <p:spPr>
              <a:xfrm>
                <a:off x="8462805" y="2983878"/>
                <a:ext cx="53541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/>
                  <a:t>PL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7813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52500" y="637069"/>
            <a:ext cx="6417808" cy="826997"/>
          </a:xfrm>
        </p:spPr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dirty="0"/>
              <a:t>                          Závěr</a:t>
            </a:r>
            <a:br>
              <a:rPr lang="cs-CZ" dirty="0"/>
            </a:br>
            <a:r>
              <a:rPr lang="cs-CZ" dirty="0"/>
              <a:t> </a:t>
            </a:r>
            <a:endParaRPr lang="cs-CZ" sz="31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sz="2800" dirty="0"/>
              <a:t>Veškeré úsilí směřuje ke zvýšení kvality života </a:t>
            </a:r>
            <a:r>
              <a:rPr lang="cs-CZ" sz="2800" dirty="0" err="1"/>
              <a:t>gerontopsychiatrických</a:t>
            </a:r>
            <a:r>
              <a:rPr lang="cs-CZ" sz="2800" dirty="0"/>
              <a:t> pacientů a zároveň jejich blízkých. </a:t>
            </a:r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Tým pracující na projektu Nové služby CDZ pro seniory: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MUDr. K. Knápková, Mgr. et Ing. M. </a:t>
            </a:r>
            <a:r>
              <a:rPr lang="cs-CZ" dirty="0" err="1"/>
              <a:t>Lejsal</a:t>
            </a:r>
            <a:r>
              <a:rPr lang="cs-CZ" dirty="0"/>
              <a:t>, </a:t>
            </a:r>
          </a:p>
          <a:p>
            <a:pPr marL="0" indent="0">
              <a:buNone/>
            </a:pPr>
            <a:r>
              <a:rPr lang="cs-CZ" dirty="0"/>
              <a:t>          MUDr. H. Vaňková, Ph.D., Mgr. V. Vlčková, </a:t>
            </a:r>
          </a:p>
          <a:p>
            <a:pPr marL="0" indent="0">
              <a:buNone/>
            </a:pPr>
            <a:r>
              <a:rPr lang="cs-CZ" dirty="0"/>
              <a:t>          Mgr. H. </a:t>
            </a:r>
            <a:r>
              <a:rPr lang="cs-CZ" dirty="0" err="1"/>
              <a:t>Tošnarová</a:t>
            </a:r>
            <a:r>
              <a:rPr lang="cs-CZ" dirty="0"/>
              <a:t>, Ph.D., Mgr. M. Weberová. 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918701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67036"/>
            <a:ext cx="7267575" cy="826997"/>
          </a:xfrm>
        </p:spPr>
        <p:txBody>
          <a:bodyPr>
            <a:normAutofit/>
          </a:bodyPr>
          <a:lstStyle/>
          <a:p>
            <a:r>
              <a:rPr lang="cs-CZ" dirty="0"/>
              <a:t>               </a:t>
            </a:r>
            <a:r>
              <a:rPr lang="cs-CZ" sz="3100" dirty="0"/>
              <a:t>Projekty reformy (2017-2022)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9659394"/>
              </p:ext>
            </p:extLst>
          </p:nvPr>
        </p:nvGraphicFramePr>
        <p:xfrm>
          <a:off x="457200" y="1597488"/>
          <a:ext cx="8229600" cy="4956476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7814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9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589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920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1" dirty="0">
                          <a:effectLst/>
                          <a:latin typeface="+mn-lt"/>
                        </a:rPr>
                        <a:t>příjemce</a:t>
                      </a:r>
                      <a:endParaRPr lang="cs-CZ" sz="19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1" dirty="0">
                          <a:effectLst/>
                          <a:latin typeface="+mn-lt"/>
                        </a:rPr>
                        <a:t>název projektu</a:t>
                      </a:r>
                      <a:endParaRPr lang="cs-CZ" sz="19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1" dirty="0">
                          <a:effectLst/>
                          <a:latin typeface="+mn-lt"/>
                        </a:rPr>
                        <a:t>předmět projektu</a:t>
                      </a:r>
                      <a:endParaRPr lang="cs-CZ" sz="19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805"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1" dirty="0">
                          <a:effectLst/>
                          <a:latin typeface="+mn-lt"/>
                        </a:rPr>
                        <a:t>MZČR </a:t>
                      </a:r>
                      <a:endParaRPr lang="cs-CZ" sz="19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1" dirty="0" err="1">
                          <a:effectLst/>
                          <a:latin typeface="+mn-lt"/>
                        </a:rPr>
                        <a:t>Deinstitucionalizace</a:t>
                      </a:r>
                      <a:endParaRPr lang="cs-CZ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0" dirty="0">
                          <a:effectLst/>
                          <a:latin typeface="+mn-lt"/>
                        </a:rPr>
                        <a:t>Řízení reformy a odborná garance, Kvalita péče, regionální sítě, transformace psychiatrických nemocnic, financování péče</a:t>
                      </a:r>
                      <a:endParaRPr lang="cs-CZ" sz="15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9968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cs-CZ" sz="19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1" dirty="0">
                          <a:effectLst/>
                          <a:latin typeface="+mn-lt"/>
                        </a:rPr>
                        <a:t>Multidisciplinární spolupráce</a:t>
                      </a:r>
                      <a:endParaRPr lang="cs-CZ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0" dirty="0">
                          <a:effectLst/>
                          <a:latin typeface="+mn-lt"/>
                        </a:rPr>
                        <a:t>Zavedení multidisciplinárního přístupu, podpora týmů, sdílení dobré praxe – stáže v ČR</a:t>
                      </a:r>
                      <a:r>
                        <a:rPr lang="cs-CZ" sz="1500" b="0" baseline="0" dirty="0">
                          <a:effectLst/>
                          <a:latin typeface="+mn-lt"/>
                        </a:rPr>
                        <a:t> a v zahraničí</a:t>
                      </a:r>
                      <a:endParaRPr lang="cs-CZ" sz="15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7428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cs-CZ" sz="19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Podpora nových služeb</a:t>
                      </a:r>
                      <a:endParaRPr lang="cs-CZ" sz="15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0" dirty="0">
                          <a:effectLst/>
                          <a:latin typeface="+mn-lt"/>
                        </a:rPr>
                        <a:t>Podpora provozu mobilních komunitních týmů </a:t>
                      </a:r>
                      <a:r>
                        <a:rPr lang="cs-CZ" sz="1500" b="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(např. CDZ pro seniory)</a:t>
                      </a:r>
                      <a:r>
                        <a:rPr lang="cs-CZ" sz="1500" b="0" baseline="0" dirty="0">
                          <a:effectLst/>
                          <a:latin typeface="+mn-lt"/>
                        </a:rPr>
                        <a:t> a </a:t>
                      </a:r>
                      <a:r>
                        <a:rPr lang="cs-CZ" sz="1500" b="0" dirty="0">
                          <a:effectLst/>
                          <a:latin typeface="+mn-lt"/>
                        </a:rPr>
                        <a:t>ambulancí s rozšířenou péčí</a:t>
                      </a:r>
                      <a:endParaRPr lang="cs-CZ" sz="15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9896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cs-CZ" sz="19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1" dirty="0">
                          <a:effectLst/>
                          <a:latin typeface="+mn-lt"/>
                        </a:rPr>
                        <a:t>Centra duševního zdraví I, II, III</a:t>
                      </a:r>
                      <a:endParaRPr lang="cs-CZ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0" dirty="0">
                          <a:effectLst/>
                          <a:latin typeface="+mn-lt"/>
                        </a:rPr>
                        <a:t>Podpora provozu center duševního zdraví</a:t>
                      </a:r>
                      <a:endParaRPr lang="cs-CZ" sz="15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99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1" dirty="0">
                          <a:effectLst/>
                          <a:latin typeface="+mn-lt"/>
                        </a:rPr>
                        <a:t>ÚZIS</a:t>
                      </a:r>
                      <a:endParaRPr lang="cs-CZ" sz="19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1">
                          <a:effectLst/>
                          <a:latin typeface="+mn-lt"/>
                        </a:rPr>
                        <a:t>Analytická a datová podpora reformy</a:t>
                      </a:r>
                      <a:endParaRPr lang="cs-CZ" sz="15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0" dirty="0">
                          <a:effectLst/>
                          <a:latin typeface="+mn-lt"/>
                        </a:rPr>
                        <a:t>Informační nástroje pro infrastrukturu psychiatrické péče a hodnocení kvality péče, sběr dat, registr</a:t>
                      </a:r>
                      <a:r>
                        <a:rPr lang="cs-CZ" sz="1500" b="0" baseline="0" dirty="0">
                          <a:effectLst/>
                          <a:latin typeface="+mn-lt"/>
                        </a:rPr>
                        <a:t> psychiatrické péče</a:t>
                      </a:r>
                      <a:endParaRPr lang="cs-CZ" sz="15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57047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1" dirty="0">
                          <a:effectLst/>
                          <a:latin typeface="+mn-lt"/>
                        </a:rPr>
                        <a:t>NÚDZ</a:t>
                      </a:r>
                      <a:endParaRPr lang="cs-CZ" sz="19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1" dirty="0" err="1">
                          <a:effectLst/>
                          <a:latin typeface="+mn-lt"/>
                        </a:rPr>
                        <a:t>Destigmatizace</a:t>
                      </a:r>
                      <a:endParaRPr lang="cs-CZ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0" dirty="0">
                          <a:effectLst/>
                          <a:latin typeface="+mn-lt"/>
                        </a:rPr>
                        <a:t>Metodika </a:t>
                      </a:r>
                      <a:r>
                        <a:rPr lang="cs-CZ" sz="1500" b="0" dirty="0" err="1">
                          <a:effectLst/>
                          <a:latin typeface="+mn-lt"/>
                        </a:rPr>
                        <a:t>destigmatizace</a:t>
                      </a:r>
                      <a:r>
                        <a:rPr lang="cs-CZ" sz="1500" b="0" dirty="0">
                          <a:effectLst/>
                          <a:latin typeface="+mn-lt"/>
                        </a:rPr>
                        <a:t>, podpora a komunikace </a:t>
                      </a:r>
                      <a:r>
                        <a:rPr lang="cs-CZ" sz="1500" b="0" dirty="0" err="1">
                          <a:effectLst/>
                          <a:latin typeface="+mn-lt"/>
                        </a:rPr>
                        <a:t>destigmatizace</a:t>
                      </a:r>
                      <a:r>
                        <a:rPr lang="cs-CZ" sz="1500" b="0" dirty="0">
                          <a:effectLst/>
                          <a:latin typeface="+mn-lt"/>
                        </a:rPr>
                        <a:t> v regionech, podpora uživatelů a rodinných příslušníků</a:t>
                      </a:r>
                      <a:endParaRPr lang="cs-CZ" sz="15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9204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cs-CZ" sz="1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Časné intervence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09539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500" b="0" dirty="0">
                          <a:ea typeface="Calibri" panose="020F0502020204030204" pitchFamily="34" charset="0"/>
                        </a:rPr>
                        <a:t>Časná detekce a terapie osob s rozvíjejícím se závažným duševním onemocněním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778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6417808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0914" y="827314"/>
            <a:ext cx="8686800" cy="6030685"/>
          </a:xfrm>
        </p:spPr>
        <p:txBody>
          <a:bodyPr>
            <a:normAutofit fontScale="92500" lnSpcReduction="20000"/>
          </a:bodyPr>
          <a:lstStyle/>
          <a:p>
            <a:endParaRPr lang="cs-CZ" dirty="0"/>
          </a:p>
          <a:p>
            <a:r>
              <a:rPr lang="en-US" dirty="0" err="1"/>
              <a:t>Reforma</a:t>
            </a:r>
            <a:r>
              <a:rPr lang="en-US" dirty="0"/>
              <a:t> </a:t>
            </a:r>
            <a:r>
              <a:rPr lang="en-US" dirty="0" err="1"/>
              <a:t>psychiatrické</a:t>
            </a:r>
            <a:r>
              <a:rPr lang="en-US" dirty="0"/>
              <a:t> </a:t>
            </a:r>
            <a:r>
              <a:rPr lang="en-US" dirty="0" err="1"/>
              <a:t>péče</a:t>
            </a:r>
            <a:r>
              <a:rPr lang="en-US" dirty="0"/>
              <a:t> </a:t>
            </a:r>
            <a:r>
              <a:rPr lang="en-US" b="1" dirty="0"/>
              <a:t>v </a:t>
            </a:r>
            <a:r>
              <a:rPr lang="en-US" b="1" dirty="0" err="1"/>
              <a:t>gesci</a:t>
            </a:r>
            <a:r>
              <a:rPr lang="en-US" b="1" dirty="0"/>
              <a:t> MZ ČR </a:t>
            </a:r>
          </a:p>
          <a:p>
            <a:r>
              <a:rPr lang="en-US" dirty="0" err="1"/>
              <a:t>Realizována</a:t>
            </a:r>
            <a:r>
              <a:rPr lang="en-US" dirty="0"/>
              <a:t> </a:t>
            </a:r>
            <a:r>
              <a:rPr lang="en-US" dirty="0" err="1"/>
              <a:t>formou</a:t>
            </a:r>
            <a:r>
              <a:rPr lang="en-US" dirty="0"/>
              <a:t> </a:t>
            </a:r>
            <a:r>
              <a:rPr lang="en-US" dirty="0" err="1"/>
              <a:t>projektů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podpory</a:t>
            </a:r>
            <a:r>
              <a:rPr lang="en-US" dirty="0"/>
              <a:t> ESIF</a:t>
            </a:r>
          </a:p>
          <a:p>
            <a:pPr lvl="1"/>
            <a:r>
              <a:rPr lang="cs-CZ" dirty="0"/>
              <a:t>program OPZ (výzva č. 39 s alokací cca 1 miliardy Kč)</a:t>
            </a:r>
          </a:p>
          <a:p>
            <a:pPr lvl="1"/>
            <a:r>
              <a:rPr lang="cs-CZ" dirty="0"/>
              <a:t>program IROP ( výzva č. 54 a 75, alokace cca 2mld Kč)</a:t>
            </a:r>
          </a:p>
          <a:p>
            <a:r>
              <a:rPr lang="cs-CZ" dirty="0"/>
              <a:t>Meziresortní spolupráce (MPSV, MŠMT, MF, MS, MO, )</a:t>
            </a:r>
          </a:p>
          <a:p>
            <a:endParaRPr lang="cs-CZ" b="1" dirty="0"/>
          </a:p>
          <a:p>
            <a:pPr marL="0" indent="0">
              <a:buNone/>
            </a:pPr>
            <a:r>
              <a:rPr lang="cs-CZ" b="1" dirty="0"/>
              <a:t>Cíle : </a:t>
            </a:r>
          </a:p>
          <a:p>
            <a:r>
              <a:rPr lang="cs-CZ" dirty="0"/>
              <a:t>Zlepšit kvalitu života lidí s duševním onemocněním</a:t>
            </a:r>
          </a:p>
          <a:p>
            <a:pPr marL="0" indent="0">
              <a:buNone/>
            </a:pPr>
            <a:r>
              <a:rPr lang="cs-CZ" dirty="0"/>
              <a:t>     (nové služby, přístupy, vztahy, technologie, prostředí,   </a:t>
            </a:r>
          </a:p>
          <a:p>
            <a:pPr marL="0" indent="0">
              <a:buNone/>
            </a:pPr>
            <a:r>
              <a:rPr lang="cs-CZ" dirty="0"/>
              <a:t>       financování) – pokračování v započatých změnách</a:t>
            </a:r>
          </a:p>
          <a:p>
            <a:r>
              <a:rPr lang="cs-CZ" dirty="0"/>
              <a:t>Pokrytí potřeb všech cílových skupin</a:t>
            </a:r>
          </a:p>
          <a:p>
            <a:r>
              <a:rPr lang="cs-CZ" dirty="0"/>
              <a:t>Prevence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b="1" dirty="0"/>
              <a:t>Nástroje</a:t>
            </a:r>
            <a:r>
              <a:rPr lang="cs-CZ" dirty="0"/>
              <a:t> </a:t>
            </a:r>
            <a:r>
              <a:rPr lang="cs-CZ" b="1" dirty="0"/>
              <a:t>:</a:t>
            </a:r>
            <a:r>
              <a:rPr lang="cs-CZ" dirty="0"/>
              <a:t> </a:t>
            </a:r>
          </a:p>
          <a:p>
            <a:r>
              <a:rPr lang="cs-CZ" dirty="0"/>
              <a:t>NAPDZ ( + </a:t>
            </a:r>
            <a:r>
              <a:rPr lang="cs-CZ" b="1" dirty="0">
                <a:solidFill>
                  <a:srgbClr val="FF0000"/>
                </a:solidFill>
              </a:rPr>
              <a:t>NAPAN</a:t>
            </a:r>
            <a:r>
              <a:rPr lang="cs-CZ" dirty="0"/>
              <a:t>, NAPPS)</a:t>
            </a:r>
          </a:p>
          <a:p>
            <a:r>
              <a:rPr lang="cs-CZ" dirty="0"/>
              <a:t>Rada vlády pro duševní zdraví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4766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                         Podpora Nových služeb</a:t>
            </a:r>
            <a:br>
              <a:rPr lang="cs-CZ" sz="2400" dirty="0">
                <a:solidFill>
                  <a:srgbClr val="FF0000"/>
                </a:solidFill>
              </a:rPr>
            </a:br>
            <a:r>
              <a:rPr lang="cs-CZ" sz="2400" dirty="0">
                <a:solidFill>
                  <a:srgbClr val="FF0000"/>
                </a:solidFill>
              </a:rPr>
              <a:t>                               CDZ pro seniory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51379"/>
            <a:ext cx="8229600" cy="4640239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Péče poskytovaná CDZ pro seniory je péčí </a:t>
            </a:r>
            <a:r>
              <a:rPr lang="cs-CZ" i="1" dirty="0">
                <a:solidFill>
                  <a:srgbClr val="0070C0"/>
                </a:solidFill>
              </a:rPr>
              <a:t>tranzitní</a:t>
            </a:r>
            <a:r>
              <a:rPr lang="cs-CZ" i="1" dirty="0"/>
              <a:t> </a:t>
            </a:r>
            <a:r>
              <a:rPr lang="cs-CZ" dirty="0"/>
              <a:t>, intenzivní podpora cestou CDZ pro seniory směřující ke stabilizaci stavu nemocného, ke zvýšení kompetence pečujících blízkých a k nastavení komunitních služeb dostupných v místě bydliště nemocného. </a:t>
            </a:r>
          </a:p>
          <a:p>
            <a:endParaRPr lang="cs-CZ" dirty="0"/>
          </a:p>
          <a:p>
            <a:r>
              <a:rPr lang="cs-CZ" dirty="0"/>
              <a:t>Primární působnost CDZ pro seniory je v domácím prostředí klienta.</a:t>
            </a:r>
          </a:p>
          <a:p>
            <a:endParaRPr lang="cs-CZ" dirty="0"/>
          </a:p>
          <a:p>
            <a:r>
              <a:rPr lang="cs-CZ" dirty="0"/>
              <a:t>Ideálně v horizontu šesti měsíců jsou hlavní cíle služby CDZ pro seniory z významné části naplněny a je možné intenzitu podpory snižovat, směřuje se k zajištění podpory stabilizovaného klienta cestou ostatních existujících služeb a k ukončení služby CDZ pro seniory.</a:t>
            </a:r>
          </a:p>
          <a:p>
            <a:endParaRPr lang="cs-CZ" dirty="0"/>
          </a:p>
          <a:p>
            <a:r>
              <a:rPr lang="cs-CZ" dirty="0"/>
              <a:t>Dle potřeby je možné znovuzařazení  klienta do intenzivní podpory CDZ pro seniory v případě dekompenzace stavu.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3130789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8229600" cy="1418939"/>
          </a:xfrm>
        </p:spPr>
        <p:txBody>
          <a:bodyPr>
            <a:normAutofit/>
          </a:bodyPr>
          <a:lstStyle/>
          <a:p>
            <a:r>
              <a:rPr lang="cs-CZ" sz="2800" dirty="0"/>
              <a:t>                         Cílová skupina</a:t>
            </a:r>
            <a:endParaRPr lang="en-US" sz="2800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457200" y="1873157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dirty="0"/>
              <a:t>Osoby s demencí bez ohledu na věk (dospělé). Diagnostické kategorie G2x a G3x , F00 (demence u Alzheimerovy nemoci), F01–F03 (ostatní demence).</a:t>
            </a:r>
          </a:p>
          <a:p>
            <a:pPr>
              <a:lnSpc>
                <a:spcPct val="100000"/>
              </a:lnSpc>
            </a:pPr>
            <a:endParaRPr lang="cs-CZ" sz="2000" dirty="0"/>
          </a:p>
          <a:p>
            <a:pPr>
              <a:lnSpc>
                <a:spcPct val="100000"/>
              </a:lnSpc>
            </a:pPr>
            <a:r>
              <a:rPr lang="cs-CZ" sz="2000" dirty="0"/>
              <a:t>Osoby ve věku 65+ s potřebou včasné intervence, tj. v riziku rozvoje psychiatrického onemocnění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dirty="0"/>
              <a:t>     (cíl: včasná detekce, rozpoznání symptomů a včasná léčba).</a:t>
            </a:r>
          </a:p>
          <a:p>
            <a:pPr>
              <a:lnSpc>
                <a:spcPct val="100000"/>
              </a:lnSpc>
            </a:pPr>
            <a:endParaRPr lang="cs-CZ" sz="2000" dirty="0"/>
          </a:p>
          <a:p>
            <a:pPr>
              <a:lnSpc>
                <a:spcPct val="100000"/>
              </a:lnSpc>
            </a:pPr>
            <a:r>
              <a:rPr lang="cs-CZ" sz="2000" dirty="0"/>
              <a:t>Osoby ve věku 65 + s potřebou  intenzivní podpory v období zhoršení stavu , ať již u nově vzniklých  akutních stavů či akutní dekompenzace chronických psychiatrických onemocnění s výjimkou akutních intoxikací. </a:t>
            </a:r>
          </a:p>
          <a:p>
            <a:pPr>
              <a:lnSpc>
                <a:spcPct val="100000"/>
              </a:lnSpc>
            </a:pPr>
            <a:endParaRPr lang="cs-CZ" sz="2000" dirty="0"/>
          </a:p>
          <a:p>
            <a:pPr>
              <a:lnSpc>
                <a:spcPct val="100000"/>
              </a:lnSpc>
            </a:pPr>
            <a:r>
              <a:rPr lang="cs-CZ" sz="2000" dirty="0"/>
              <a:t>Osoby pečující o osoby s duševním onemocněním, jak je výše definováno, s cílem snížení zátěže.</a:t>
            </a:r>
          </a:p>
        </p:txBody>
      </p:sp>
    </p:spTree>
    <p:extLst>
      <p:ext uri="{BB962C8B-B14F-4D97-AF65-F5344CB8AC3E}">
        <p14:creationId xmlns:p14="http://schemas.microsoft.com/office/powerpoint/2010/main" val="1430648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8229600" cy="941047"/>
          </a:xfrm>
        </p:spPr>
        <p:txBody>
          <a:bodyPr>
            <a:normAutofit/>
          </a:bodyPr>
          <a:lstStyle/>
          <a:p>
            <a:r>
              <a:rPr lang="cs-CZ" sz="2800" dirty="0"/>
              <a:t>               Poskytované služby, cíle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6913"/>
            <a:ext cx="8229600" cy="4640239"/>
          </a:xfrm>
        </p:spPr>
        <p:txBody>
          <a:bodyPr>
            <a:normAutofit fontScale="77500" lnSpcReduction="20000"/>
          </a:bodyPr>
          <a:lstStyle/>
          <a:p>
            <a:r>
              <a:rPr lang="cs-CZ" b="1" dirty="0"/>
              <a:t>Forma práce </a:t>
            </a:r>
            <a:r>
              <a:rPr lang="cs-CZ" dirty="0"/>
              <a:t>- </a:t>
            </a:r>
            <a:r>
              <a:rPr lang="cs-CZ" b="1" dirty="0"/>
              <a:t>case management</a:t>
            </a:r>
            <a:r>
              <a:rPr lang="cs-CZ" dirty="0"/>
              <a:t>.</a:t>
            </a:r>
          </a:p>
          <a:p>
            <a:r>
              <a:rPr lang="cs-CZ" dirty="0"/>
              <a:t>CDZ pro seniory poskytuje vhodnou kombinaci činností a služeb (dále programy), které přispívají k naplnění hlavních </a:t>
            </a:r>
            <a:r>
              <a:rPr lang="cs-CZ" b="1" dirty="0"/>
              <a:t>cílů</a:t>
            </a:r>
            <a:r>
              <a:rPr lang="cs-CZ" dirty="0"/>
              <a:t>:</a:t>
            </a:r>
          </a:p>
          <a:p>
            <a:pPr marL="0" lvl="0" indent="0">
              <a:buNone/>
            </a:pPr>
            <a:r>
              <a:rPr lang="cs-CZ" dirty="0"/>
              <a:t>       - </a:t>
            </a:r>
            <a:r>
              <a:rPr lang="cs-CZ" dirty="0">
                <a:solidFill>
                  <a:srgbClr val="FF0000"/>
                </a:solidFill>
              </a:rPr>
              <a:t>Setrvání v přirozeném prostředí a zvládání života s onemocněním</a:t>
            </a:r>
            <a:br>
              <a:rPr lang="cs-CZ" dirty="0">
                <a:solidFill>
                  <a:srgbClr val="FF0000"/>
                </a:solidFill>
              </a:rPr>
            </a:br>
            <a:r>
              <a:rPr lang="cs-CZ" dirty="0">
                <a:solidFill>
                  <a:srgbClr val="FF0000"/>
                </a:solidFill>
              </a:rPr>
              <a:t>       - Prevence hospitalizace</a:t>
            </a:r>
            <a:br>
              <a:rPr lang="cs-CZ" dirty="0">
                <a:solidFill>
                  <a:srgbClr val="FF0000"/>
                </a:solidFill>
              </a:rPr>
            </a:br>
            <a:r>
              <a:rPr lang="cs-CZ" dirty="0">
                <a:solidFill>
                  <a:srgbClr val="FF0000"/>
                </a:solidFill>
              </a:rPr>
              <a:t>       - Podpora adaptace na změnu prostředí</a:t>
            </a:r>
          </a:p>
          <a:p>
            <a:pPr marL="0" lvl="0" indent="0">
              <a:buNone/>
            </a:pPr>
            <a:endParaRPr lang="cs-CZ" i="1" dirty="0"/>
          </a:p>
          <a:p>
            <a:r>
              <a:rPr lang="cs-CZ" dirty="0"/>
              <a:t>Programy jsou realizovány formou terénní a/nebo ambulantní s maximálním důrazem na :</a:t>
            </a:r>
          </a:p>
          <a:p>
            <a:pPr marL="0" lvl="0" indent="0">
              <a:buNone/>
            </a:pPr>
            <a:r>
              <a:rPr lang="cs-CZ" dirty="0"/>
              <a:t>       - </a:t>
            </a:r>
            <a:r>
              <a:rPr lang="cs-CZ" dirty="0">
                <a:solidFill>
                  <a:srgbClr val="0070C0"/>
                </a:solidFill>
              </a:rPr>
              <a:t>Zmocňování klienta</a:t>
            </a:r>
          </a:p>
          <a:p>
            <a:pPr marL="0" lvl="0" indent="0">
              <a:buNone/>
            </a:pPr>
            <a:r>
              <a:rPr lang="cs-CZ" dirty="0">
                <a:solidFill>
                  <a:srgbClr val="0070C0"/>
                </a:solidFill>
              </a:rPr>
              <a:t>       - Princip Subsidiarity</a:t>
            </a:r>
          </a:p>
          <a:p>
            <a:pPr marL="0" lvl="0" indent="0">
              <a:buNone/>
            </a:pPr>
            <a:r>
              <a:rPr lang="cs-CZ" dirty="0">
                <a:solidFill>
                  <a:srgbClr val="0070C0"/>
                </a:solidFill>
              </a:rPr>
              <a:t>       - Využití běžných systémových zdrojů pomoci a podpory (rodina,  </a:t>
            </a:r>
          </a:p>
          <a:p>
            <a:pPr marL="0" lvl="0" indent="0">
              <a:buNone/>
            </a:pPr>
            <a:r>
              <a:rPr lang="cs-CZ" dirty="0">
                <a:solidFill>
                  <a:srgbClr val="0070C0"/>
                </a:solidFill>
              </a:rPr>
              <a:t>          existující  síť zdravotních služeb, sociálních služeb, služeb  </a:t>
            </a:r>
          </a:p>
          <a:p>
            <a:pPr marL="0" lvl="0" indent="0">
              <a:buNone/>
            </a:pPr>
            <a:r>
              <a:rPr lang="cs-CZ" dirty="0">
                <a:solidFill>
                  <a:srgbClr val="0070C0"/>
                </a:solidFill>
              </a:rPr>
              <a:t>          občanské vybavenosti apod.</a:t>
            </a:r>
          </a:p>
          <a:p>
            <a:pPr marL="0" lvl="0" indent="0">
              <a:buNone/>
            </a:pPr>
            <a:r>
              <a:rPr lang="cs-CZ" dirty="0">
                <a:solidFill>
                  <a:srgbClr val="0070C0"/>
                </a:solidFill>
              </a:rPr>
              <a:t>       - </a:t>
            </a:r>
            <a:r>
              <a:rPr lang="cs-CZ" dirty="0" err="1">
                <a:solidFill>
                  <a:srgbClr val="0070C0"/>
                </a:solidFill>
              </a:rPr>
              <a:t>Gatekeeping</a:t>
            </a: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177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7037"/>
            <a:ext cx="8229600" cy="834218"/>
          </a:xfrm>
        </p:spPr>
        <p:txBody>
          <a:bodyPr>
            <a:normAutofit/>
          </a:bodyPr>
          <a:lstStyle/>
          <a:p>
            <a:pPr algn="ctr"/>
            <a:r>
              <a:rPr lang="cs-CZ" sz="2800" dirty="0"/>
              <a:t>Poskytované služby, cíle</a:t>
            </a:r>
            <a:endParaRPr lang="en-US" sz="28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1255"/>
            <a:ext cx="8229600" cy="46795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sz="2800" b="1" dirty="0"/>
              <a:t>Program Prevence hospitalizace</a:t>
            </a:r>
            <a:r>
              <a:rPr lang="cs-CZ" sz="2800" dirty="0"/>
              <a:t>:</a:t>
            </a:r>
          </a:p>
          <a:p>
            <a:pPr marL="0" indent="0">
              <a:buNone/>
            </a:pPr>
            <a:endParaRPr lang="cs-CZ" sz="2900" dirty="0"/>
          </a:p>
          <a:p>
            <a:pPr lvl="0"/>
            <a:r>
              <a:rPr lang="cs-CZ" sz="2900" dirty="0"/>
              <a:t>včasná diagnostika a zajištění odpovídající terapie duševního onemocnění</a:t>
            </a:r>
          </a:p>
          <a:p>
            <a:pPr lvl="0"/>
            <a:r>
              <a:rPr lang="cs-CZ" sz="2900" dirty="0"/>
              <a:t>včasná diagnostika a zjednání odpovídající terapie somatického onemocnění</a:t>
            </a:r>
          </a:p>
          <a:p>
            <a:pPr lvl="0"/>
            <a:endParaRPr lang="cs-CZ" sz="2900" dirty="0"/>
          </a:p>
          <a:p>
            <a:pPr lvl="0"/>
            <a:r>
              <a:rPr lang="cs-CZ" sz="2900" dirty="0"/>
              <a:t>podpora bezpečného užívání léků a </a:t>
            </a:r>
            <a:r>
              <a:rPr lang="cs-CZ" sz="2900" dirty="0" err="1"/>
              <a:t>compliance</a:t>
            </a:r>
            <a:r>
              <a:rPr lang="cs-CZ" sz="2900" dirty="0"/>
              <a:t> léčebného režimu somatických komorbidit</a:t>
            </a:r>
          </a:p>
          <a:p>
            <a:pPr lvl="0"/>
            <a:r>
              <a:rPr lang="cs-CZ" sz="2900" dirty="0"/>
              <a:t>aktivní rozpoznání somatického </a:t>
            </a:r>
            <a:r>
              <a:rPr lang="cs-CZ" sz="2900" dirty="0" err="1"/>
              <a:t>dyskomfortu</a:t>
            </a:r>
            <a:r>
              <a:rPr lang="cs-CZ" sz="2900" dirty="0"/>
              <a:t> (předchází tzv. poruchám chování přidruženým k demenci, které bývají často spouštěči hospitalizace a institucionalizace</a:t>
            </a:r>
          </a:p>
          <a:p>
            <a:pPr lvl="0"/>
            <a:endParaRPr lang="cs-CZ" sz="2900" dirty="0"/>
          </a:p>
          <a:p>
            <a:pPr lvl="0"/>
            <a:r>
              <a:rPr lang="cs-CZ" sz="2900" dirty="0"/>
              <a:t>v kontextu lze poskytnout i ošetřovatelskou péči v prostředí klienta,</a:t>
            </a:r>
            <a:br>
              <a:rPr lang="cs-CZ" sz="2900" dirty="0"/>
            </a:br>
            <a:r>
              <a:rPr lang="cs-CZ" sz="2900" dirty="0"/>
              <a:t>edukaci a podporu kompetence rodinných příslušníků v ošetřovatelské péči</a:t>
            </a:r>
          </a:p>
        </p:txBody>
      </p:sp>
    </p:spTree>
    <p:extLst>
      <p:ext uri="{BB962C8B-B14F-4D97-AF65-F5344CB8AC3E}">
        <p14:creationId xmlns:p14="http://schemas.microsoft.com/office/powerpoint/2010/main" val="1520828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0030" y="953639"/>
            <a:ext cx="7977116" cy="656797"/>
          </a:xfrm>
        </p:spPr>
        <p:txBody>
          <a:bodyPr>
            <a:normAutofit/>
          </a:bodyPr>
          <a:lstStyle/>
          <a:p>
            <a:pPr algn="ctr"/>
            <a:r>
              <a:rPr lang="cs-CZ" sz="2800" dirty="0"/>
              <a:t>Poskytované služby, cíle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56096"/>
            <a:ext cx="8229600" cy="4653885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cs-CZ" sz="2800" b="1" dirty="0"/>
              <a:t>Program Adaptace</a:t>
            </a:r>
            <a:r>
              <a:rPr lang="cs-CZ" sz="2800" dirty="0"/>
              <a:t> :</a:t>
            </a:r>
          </a:p>
          <a:p>
            <a:pPr marL="0" lvl="0" indent="0">
              <a:buNone/>
            </a:pPr>
            <a:endParaRPr lang="cs-CZ" dirty="0"/>
          </a:p>
          <a:p>
            <a:pPr lvl="0"/>
            <a:r>
              <a:rPr lang="cs-CZ" dirty="0"/>
              <a:t>identifikace </a:t>
            </a:r>
            <a:r>
              <a:rPr lang="cs-CZ" dirty="0" err="1"/>
              <a:t>stakeholderů</a:t>
            </a:r>
            <a:r>
              <a:rPr lang="cs-CZ" dirty="0"/>
              <a:t> (systému péče a podpory klienta) a jejich propojení</a:t>
            </a:r>
          </a:p>
          <a:p>
            <a:pPr lvl="0"/>
            <a:r>
              <a:rPr lang="cs-CZ" dirty="0"/>
              <a:t>podpora komunikace mezi </a:t>
            </a:r>
            <a:r>
              <a:rPr lang="cs-CZ" dirty="0" err="1"/>
              <a:t>stakeholdery</a:t>
            </a:r>
            <a:r>
              <a:rPr lang="cs-CZ" dirty="0"/>
              <a:t> (např. formou případové konference) a snahu o </a:t>
            </a:r>
            <a:r>
              <a:rPr lang="cs-CZ" dirty="0" err="1"/>
              <a:t>desektorializaci</a:t>
            </a:r>
            <a:endParaRPr lang="cs-CZ" dirty="0"/>
          </a:p>
          <a:p>
            <a:pPr lvl="0"/>
            <a:r>
              <a:rPr lang="cs-CZ" dirty="0"/>
              <a:t>konsiliární služby</a:t>
            </a:r>
          </a:p>
          <a:p>
            <a:pPr lvl="0"/>
            <a:r>
              <a:rPr lang="cs-CZ" dirty="0"/>
              <a:t>zajištění bezpečného prostředí (podpora soběstačnosti a nácvik </a:t>
            </a:r>
            <a:r>
              <a:rPr lang="cs-CZ" dirty="0" err="1"/>
              <a:t>sebeobslužných</a:t>
            </a:r>
            <a:r>
              <a:rPr lang="cs-CZ" dirty="0"/>
              <a:t> aktivit)</a:t>
            </a:r>
          </a:p>
          <a:p>
            <a:pPr lvl="0"/>
            <a:r>
              <a:rPr lang="cs-CZ" dirty="0"/>
              <a:t>předání komplexních informací o klientovi (např. souhrnná lékařská zpráva, ošetřovatelská zpráva, Individuální plán klienta, Kniha života) k facilitaci přechodu do zařízení zdravotní či sociální péče a k podpoře </a:t>
            </a:r>
            <a:r>
              <a:rPr lang="cs-CZ" dirty="0" err="1"/>
              <a:t>stakeholderům</a:t>
            </a:r>
            <a:endParaRPr lang="cs-CZ" dirty="0"/>
          </a:p>
          <a:p>
            <a:pPr lvl="0"/>
            <a:r>
              <a:rPr lang="cs-CZ" dirty="0"/>
              <a:t>psychosociální podporu během adaptace</a:t>
            </a:r>
          </a:p>
          <a:p>
            <a:pPr lvl="0"/>
            <a:r>
              <a:rPr lang="cs-CZ" dirty="0"/>
              <a:t>edukace klienta a rodiny o povaze onemocnění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3080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77922" y="777922"/>
            <a:ext cx="6097086" cy="1323833"/>
          </a:xfrm>
        </p:spPr>
        <p:txBody>
          <a:bodyPr>
            <a:normAutofit/>
          </a:bodyPr>
          <a:lstStyle/>
          <a:p>
            <a:r>
              <a:rPr lang="cs-CZ" sz="2800" dirty="0"/>
              <a:t>                  Časová dostupnost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101755"/>
            <a:ext cx="8229600" cy="4024409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CDZ pro seniory bude fungovat v pracovní dny po dobu minimálně 8 hodin. </a:t>
            </a:r>
          </a:p>
          <a:p>
            <a:endParaRPr lang="cs-CZ" dirty="0"/>
          </a:p>
          <a:p>
            <a:r>
              <a:rPr lang="cs-CZ" dirty="0"/>
              <a:t>Neplánované terénní služby v pracovní dny jsou dostupné stávajícím klientům CDZ pro seniory do 24 hodin, do 48 hodin nově přijímaným klientům, do 72 hodin pro konsiliární služby, dle naplnění kapacity CDZ pro seniory.</a:t>
            </a:r>
          </a:p>
          <a:p>
            <a:endParaRPr lang="cs-CZ" dirty="0"/>
          </a:p>
          <a:p>
            <a:r>
              <a:rPr lang="cs-CZ" dirty="0"/>
              <a:t>Pozn. mobilní tým neplní roli ZZS.</a:t>
            </a:r>
          </a:p>
          <a:p>
            <a:r>
              <a:rPr lang="cs-CZ" dirty="0"/>
              <a:t>Zařízení neposkytuje čtyřiadvacetihodinovou zdravotní péči.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0652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67A2"/>
      </a:accent1>
      <a:accent2>
        <a:srgbClr val="EC0000"/>
      </a:accent2>
      <a:accent3>
        <a:srgbClr val="009D4D"/>
      </a:accent3>
      <a:accent4>
        <a:srgbClr val="E50073"/>
      </a:accent4>
      <a:accent5>
        <a:srgbClr val="0099E2"/>
      </a:accent5>
      <a:accent6>
        <a:srgbClr val="F88A00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73813267840264E8E4E261DB8A269DC" ma:contentTypeVersion="16" ma:contentTypeDescription="Vytvoří nový dokument" ma:contentTypeScope="" ma:versionID="67b3fd75f8c856a51d16c0a0edd0577b">
  <xsd:schema xmlns:xsd="http://www.w3.org/2001/XMLSchema" xmlns:xs="http://www.w3.org/2001/XMLSchema" xmlns:p="http://schemas.microsoft.com/office/2006/metadata/properties" xmlns:ns2="f5930c48-f114-4ec7-a970-90e201e3a477" xmlns:ns3="6a05a6d6-e75c-4c85-b4cd-22ab912a5bd2" targetNamespace="http://schemas.microsoft.com/office/2006/metadata/properties" ma:root="true" ma:fieldsID="e5a388cf50e4f7d34ca00ce8f54e259c" ns2:_="" ns3:_="">
    <xsd:import namespace="f5930c48-f114-4ec7-a970-90e201e3a477"/>
    <xsd:import namespace="6a05a6d6-e75c-4c85-b4cd-22ab912a5b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930c48-f114-4ec7-a970-90e201e3a4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Značky obrázků" ma:readOnly="false" ma:fieldId="{5cf76f15-5ced-4ddc-b409-7134ff3c332f}" ma:taxonomyMulti="true" ma:sspId="63d20a35-149b-4608-81b4-e7fcde63788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05a6d6-e75c-4c85-b4cd-22ab912a5bd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c5f8afa-a3ff-4da4-9546-ca10fc08b1f0}" ma:internalName="TaxCatchAll" ma:showField="CatchAllData" ma:web="6a05a6d6-e75c-4c85-b4cd-22ab912a5bd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5930c48-f114-4ec7-a970-90e201e3a477">
      <Terms xmlns="http://schemas.microsoft.com/office/infopath/2007/PartnerControls"/>
    </lcf76f155ced4ddcb4097134ff3c332f>
    <TaxCatchAll xmlns="6a05a6d6-e75c-4c85-b4cd-22ab912a5bd2" xsi:nil="true"/>
  </documentManagement>
</p:properties>
</file>

<file path=customXml/itemProps1.xml><?xml version="1.0" encoding="utf-8"?>
<ds:datastoreItem xmlns:ds="http://schemas.openxmlformats.org/officeDocument/2006/customXml" ds:itemID="{4B1AD153-52F7-4751-9CD2-A0BD33D5C749}"/>
</file>

<file path=customXml/itemProps2.xml><?xml version="1.0" encoding="utf-8"?>
<ds:datastoreItem xmlns:ds="http://schemas.openxmlformats.org/officeDocument/2006/customXml" ds:itemID="{1B6537A1-5777-491D-8359-F735EEE39FE8}"/>
</file>

<file path=customXml/itemProps3.xml><?xml version="1.0" encoding="utf-8"?>
<ds:datastoreItem xmlns:ds="http://schemas.openxmlformats.org/officeDocument/2006/customXml" ds:itemID="{46184B9F-BDF5-4EBE-BCB0-0877F7216105}"/>
</file>

<file path=docProps/app.xml><?xml version="1.0" encoding="utf-8"?>
<Properties xmlns="http://schemas.openxmlformats.org/officeDocument/2006/extended-properties" xmlns:vt="http://schemas.openxmlformats.org/officeDocument/2006/docPropsVTypes">
  <Template>blank.potx</Template>
  <TotalTime>3925</TotalTime>
  <Words>1623</Words>
  <Application>Microsoft Office PowerPoint</Application>
  <PresentationFormat>Předvádění na obrazovce (4:3)</PresentationFormat>
  <Paragraphs>230</Paragraphs>
  <Slides>18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3" baseType="lpstr">
      <vt:lpstr>Arial</vt:lpstr>
      <vt:lpstr>Calibri</vt:lpstr>
      <vt:lpstr>Courier New</vt:lpstr>
      <vt:lpstr>Symbol</vt:lpstr>
      <vt:lpstr>Office Theme</vt:lpstr>
      <vt:lpstr> Podpora zavedení nových služeb v oblasti péče o gerontopsychiatrické pacienty </vt:lpstr>
      <vt:lpstr>               Projekty reformy (2017-2022)</vt:lpstr>
      <vt:lpstr>Prezentace aplikace PowerPoint</vt:lpstr>
      <vt:lpstr>                         Podpora Nových služeb                                CDZ pro seniory</vt:lpstr>
      <vt:lpstr>                         Cílová skupina</vt:lpstr>
      <vt:lpstr>               Poskytované služby, cíle </vt:lpstr>
      <vt:lpstr>Poskytované služby, cíle</vt:lpstr>
      <vt:lpstr>Poskytované služby, cíle</vt:lpstr>
      <vt:lpstr>                  Časová dostupnost</vt:lpstr>
      <vt:lpstr>                             Regionalita </vt:lpstr>
      <vt:lpstr>                   Personální kritéria</vt:lpstr>
      <vt:lpstr>CDZ pro seniory</vt:lpstr>
      <vt:lpstr>                   Financování zdravotní části </vt:lpstr>
      <vt:lpstr>           Financování sociální části</vt:lpstr>
      <vt:lpstr>Limity a překážky v cestě CDZ pro seniory</vt:lpstr>
      <vt:lpstr>            Vazby v síti vybraných služeb</vt:lpstr>
      <vt:lpstr>                 Modelová kazuistika</vt:lpstr>
      <vt:lpstr>                           Závěr  </vt:lpstr>
    </vt:vector>
  </TitlesOfParts>
  <Company>FM solutions, 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holly</dc:creator>
  <cp:lastModifiedBy>Klára Knápková</cp:lastModifiedBy>
  <cp:revision>337</cp:revision>
  <cp:lastPrinted>2022-09-13T11:29:18Z</cp:lastPrinted>
  <dcterms:created xsi:type="dcterms:W3CDTF">2014-04-10T08:06:21Z</dcterms:created>
  <dcterms:modified xsi:type="dcterms:W3CDTF">2022-09-13T11:33:38Z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0x010100073813267840264E8E4E261DB8A269DC</vt:lpwstr>
  </property>
</Properties>
</file>